
<file path=[Content_Types].xml><?xml version="1.0" encoding="utf-8"?>
<Types xmlns="http://schemas.openxmlformats.org/package/2006/content-types">
  <Default Extension="xml" ContentType="application/xml"/>
  <Default Extension="gif" ContentType="image/gif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vml" ContentType="application/vnd.openxmlformats-officedocument.vmlDrawing"/>
  <Default Extension="tif" ContentType="image/ti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6.xml" ContentType="application/vnd.openxmlformats-officedocument.presentationml.notesSlide+xml"/>
  <Override PartName="/ppt/charts/chart2.xml" ContentType="application/vnd.openxmlformats-officedocument.drawingml.chart+xml"/>
  <Override PartName="/ppt/embeddings/oleObject1.bin" ContentType="application/vnd.openxmlformats-officedocument.oleObject"/>
  <Override PartName="/ppt/notesSlides/notesSlide2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embeddings/oleObject2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9" r:id="rId1"/>
  </p:sldMasterIdLst>
  <p:notesMasterIdLst>
    <p:notesMasterId r:id="rId41"/>
  </p:notesMasterIdLst>
  <p:handoutMasterIdLst>
    <p:handoutMasterId r:id="rId42"/>
  </p:handoutMasterIdLst>
  <p:sldIdLst>
    <p:sldId id="282" r:id="rId2"/>
    <p:sldId id="440" r:id="rId3"/>
    <p:sldId id="445" r:id="rId4"/>
    <p:sldId id="451" r:id="rId5"/>
    <p:sldId id="442" r:id="rId6"/>
    <p:sldId id="415" r:id="rId7"/>
    <p:sldId id="453" r:id="rId8"/>
    <p:sldId id="454" r:id="rId9"/>
    <p:sldId id="455" r:id="rId10"/>
    <p:sldId id="409" r:id="rId11"/>
    <p:sldId id="458" r:id="rId12"/>
    <p:sldId id="459" r:id="rId13"/>
    <p:sldId id="425" r:id="rId14"/>
    <p:sldId id="450" r:id="rId15"/>
    <p:sldId id="444" r:id="rId16"/>
    <p:sldId id="456" r:id="rId17"/>
    <p:sldId id="457" r:id="rId18"/>
    <p:sldId id="427" r:id="rId19"/>
    <p:sldId id="426" r:id="rId20"/>
    <p:sldId id="461" r:id="rId21"/>
    <p:sldId id="462" r:id="rId22"/>
    <p:sldId id="463" r:id="rId23"/>
    <p:sldId id="460" r:id="rId24"/>
    <p:sldId id="468" r:id="rId25"/>
    <p:sldId id="467" r:id="rId26"/>
    <p:sldId id="464" r:id="rId27"/>
    <p:sldId id="436" r:id="rId28"/>
    <p:sldId id="446" r:id="rId29"/>
    <p:sldId id="394" r:id="rId30"/>
    <p:sldId id="447" r:id="rId31"/>
    <p:sldId id="437" r:id="rId32"/>
    <p:sldId id="429" r:id="rId33"/>
    <p:sldId id="430" r:id="rId34"/>
    <p:sldId id="431" r:id="rId35"/>
    <p:sldId id="448" r:id="rId36"/>
    <p:sldId id="432" r:id="rId37"/>
    <p:sldId id="414" r:id="rId38"/>
    <p:sldId id="443" r:id="rId39"/>
    <p:sldId id="449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arrin" initials="D" lastIdx="1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AE9"/>
    <a:srgbClr val="2291CD"/>
    <a:srgbClr val="15ACE4"/>
    <a:srgbClr val="161616"/>
    <a:srgbClr val="FFFFFF"/>
    <a:srgbClr val="F1823E"/>
    <a:srgbClr val="525054"/>
    <a:srgbClr val="CECDD0"/>
    <a:srgbClr val="EBC837"/>
    <a:srgbClr val="D5D4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4" autoAdjust="0"/>
    <p:restoredTop sz="89407" autoAdjust="0"/>
  </p:normalViewPr>
  <p:slideViewPr>
    <p:cSldViewPr snapToGrid="0" snapToObjects="1">
      <p:cViewPr>
        <p:scale>
          <a:sx n="100" d="100"/>
          <a:sy n="100" d="100"/>
        </p:scale>
        <p:origin x="-1480" y="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21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interSettings" Target="printerSettings/printerSettings1.bin"/><Relationship Id="rId44" Type="http://schemas.openxmlformats.org/officeDocument/2006/relationships/commentAuthors" Target="commentAuthors.xml"/><Relationship Id="rId4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b="0" dirty="0" smtClean="0">
                <a:latin typeface="Arial"/>
                <a:ea typeface="Arial"/>
                <a:cs typeface="Arial"/>
              </a:rPr>
              <a:t>Idealized</a:t>
            </a:r>
            <a:r>
              <a:rPr lang="en-US" b="0" baseline="0" dirty="0" smtClean="0">
                <a:latin typeface="Arial"/>
                <a:ea typeface="Arial"/>
                <a:cs typeface="Arial"/>
              </a:rPr>
              <a:t> Outcome</a:t>
            </a:r>
            <a:endParaRPr lang="en-US" b="0" dirty="0">
              <a:latin typeface="Arial"/>
              <a:ea typeface="Arial"/>
              <a:cs typeface="Arial"/>
            </a:endParaRP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Activity</c:v>
                </c:pt>
              </c:strCache>
            </c:strRef>
          </c:tx>
          <c:spPr>
            <a:ln w="47625">
              <a:noFill/>
            </a:ln>
          </c:spPr>
          <c:marker>
            <c:spPr>
              <a:solidFill>
                <a:schemeClr val="accent4"/>
              </a:solidFill>
              <a:ln>
                <a:noFill/>
              </a:ln>
            </c:spPr>
          </c:marker>
          <c:xVal>
            <c:numRef>
              <c:f>Sheet1!$A$2:$A$15</c:f>
              <c:numCache>
                <c:formatCode>General</c:formatCode>
                <c:ptCount val="14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1.0</c:v>
                </c:pt>
                <c:pt idx="7">
                  <c:v>1.0</c:v>
                </c:pt>
                <c:pt idx="8">
                  <c:v>1.0</c:v>
                </c:pt>
                <c:pt idx="9">
                  <c:v>1.0</c:v>
                </c:pt>
                <c:pt idx="10">
                  <c:v>1.0</c:v>
                </c:pt>
                <c:pt idx="11">
                  <c:v>1.0</c:v>
                </c:pt>
                <c:pt idx="12">
                  <c:v>1.0</c:v>
                </c:pt>
                <c:pt idx="13">
                  <c:v>0.0</c:v>
                </c:pt>
              </c:numCache>
            </c:numRef>
          </c:xVal>
          <c:yVal>
            <c:numRef>
              <c:f>Sheet1!$B$2:$B$15</c:f>
              <c:numCache>
                <c:formatCode>General</c:formatCode>
                <c:ptCount val="14"/>
                <c:pt idx="0">
                  <c:v>0.15</c:v>
                </c:pt>
                <c:pt idx="1">
                  <c:v>0.18</c:v>
                </c:pt>
                <c:pt idx="2">
                  <c:v>0.12</c:v>
                </c:pt>
                <c:pt idx="3">
                  <c:v>0.08</c:v>
                </c:pt>
                <c:pt idx="4">
                  <c:v>0.09</c:v>
                </c:pt>
                <c:pt idx="5">
                  <c:v>0.095</c:v>
                </c:pt>
                <c:pt idx="6">
                  <c:v>0.8</c:v>
                </c:pt>
                <c:pt idx="7">
                  <c:v>0.9</c:v>
                </c:pt>
                <c:pt idx="8">
                  <c:v>0.95</c:v>
                </c:pt>
                <c:pt idx="9">
                  <c:v>0.87</c:v>
                </c:pt>
                <c:pt idx="10">
                  <c:v>0.92</c:v>
                </c:pt>
                <c:pt idx="11">
                  <c:v>0.98</c:v>
                </c:pt>
                <c:pt idx="12">
                  <c:v>0.99</c:v>
                </c:pt>
                <c:pt idx="13">
                  <c:v>0.105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6205224"/>
        <c:axId val="2126210216"/>
      </c:scatterChart>
      <c:valAx>
        <c:axId val="2126205224"/>
        <c:scaling>
          <c:orientation val="minMax"/>
          <c:max val="1.5"/>
          <c:min val="0.0"/>
        </c:scaling>
        <c:delete val="0"/>
        <c:axPos val="b"/>
        <c:numFmt formatCode="General" sourceLinked="1"/>
        <c:majorTickMark val="out"/>
        <c:minorTickMark val="none"/>
        <c:tickLblPos val="nextTo"/>
        <c:crossAx val="2126210216"/>
        <c:crossesAt val="-0.25"/>
        <c:crossBetween val="midCat"/>
        <c:minorUnit val="0.1"/>
      </c:valAx>
      <c:valAx>
        <c:axId val="2126210216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2126205224"/>
        <c:crossesAt val="-0.25"/>
        <c:crossBetween val="midCat"/>
        <c:majorUnit val="0.5"/>
        <c:minorUnit val="0.04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b="1" u="none"/>
            </a:pPr>
            <a:r>
              <a:rPr lang="en-US" sz="1800" b="1" u="none" dirty="0" smtClean="0">
                <a:latin typeface="Arial"/>
                <a:ea typeface="Arial"/>
                <a:cs typeface="Arial"/>
              </a:rPr>
              <a:t>Cumulative dimensions vs. feature</a:t>
            </a:r>
            <a:r>
              <a:rPr lang="en-US" sz="1800" b="1" u="none" baseline="0" dirty="0" smtClean="0">
                <a:latin typeface="Arial"/>
                <a:ea typeface="Arial"/>
                <a:cs typeface="Arial"/>
              </a:rPr>
              <a:t> size</a:t>
            </a:r>
            <a:endParaRPr lang="en-US" sz="1800" b="1" u="none" dirty="0">
              <a:latin typeface="Arial"/>
              <a:ea typeface="Arial"/>
              <a:cs typeface="Arial"/>
            </a:endParaRPr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Dimensions</c:v>
                </c:pt>
              </c:strCache>
            </c:strRef>
          </c:tx>
          <c:spPr>
            <a:ln>
              <a:solidFill>
                <a:schemeClr val="accent3"/>
              </a:solidFill>
            </a:ln>
          </c:spPr>
          <c:marker>
            <c:symbol val="none"/>
          </c:marker>
          <c:cat>
            <c:numRef>
              <c:f>Sheet1!$A$2:$A$5</c:f>
              <c:numCache>
                <c:formatCode>General</c:formatCode>
                <c:ptCount val="4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108.0</c:v>
                </c:pt>
                <c:pt idx="1">
                  <c:v>324.0</c:v>
                </c:pt>
                <c:pt idx="2">
                  <c:v>1008.0</c:v>
                </c:pt>
                <c:pt idx="3">
                  <c:v>3168.0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6639112"/>
        <c:axId val="2126639464"/>
      </c:lineChart>
      <c:catAx>
        <c:axId val="212663911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126639464"/>
        <c:crosses val="autoZero"/>
        <c:auto val="1"/>
        <c:lblAlgn val="ctr"/>
        <c:lblOffset val="100"/>
        <c:noMultiLvlLbl val="0"/>
      </c:catAx>
      <c:valAx>
        <c:axId val="212663946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2663911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FDBC3D-A553-3A4F-AC72-FB7DDBD5FD47}" type="doc">
      <dgm:prSet loTypeId="urn:microsoft.com/office/officeart/2005/8/layout/process2" loCatId="" qsTypeId="urn:microsoft.com/office/officeart/2005/8/quickstyle/simple4" qsCatId="simple" csTypeId="urn:microsoft.com/office/officeart/2005/8/colors/accent1_2" csCatId="accent1" phldr="1"/>
      <dgm:spPr/>
    </dgm:pt>
    <dgm:pt modelId="{C3C14CE3-EDA3-0F4A-80E9-5050C8D580E7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Many DS Breaks</a:t>
          </a:r>
          <a:endParaRPr lang="en-US" dirty="0">
            <a:solidFill>
              <a:schemeClr val="accent2"/>
            </a:solidFill>
          </a:endParaRPr>
        </a:p>
      </dgm:t>
    </dgm:pt>
    <dgm:pt modelId="{8117DA8F-DE0D-4F43-AD6A-97EB22C4EB14}" type="parTrans" cxnId="{5872288E-C969-C84B-AB96-F2F0EDE4F603}">
      <dgm:prSet/>
      <dgm:spPr/>
      <dgm:t>
        <a:bodyPr/>
        <a:lstStyle/>
        <a:p>
          <a:endParaRPr lang="en-US"/>
        </a:p>
      </dgm:t>
    </dgm:pt>
    <dgm:pt modelId="{D959C723-DC60-3549-ADB0-2C1FC86959E7}" type="sibTrans" cxnId="{5872288E-C969-C84B-AB96-F2F0EDE4F603}">
      <dgm:prSet/>
      <dgm:spPr>
        <a:solidFill>
          <a:schemeClr val="accent5"/>
        </a:solidFill>
      </dgm:spPr>
      <dgm:t>
        <a:bodyPr/>
        <a:lstStyle/>
        <a:p>
          <a:endParaRPr lang="en-US"/>
        </a:p>
      </dgm:t>
    </dgm:pt>
    <dgm:pt modelId="{914B784E-CE43-144F-90E8-AE1FB5C7BE1B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rgbClr val="F6F6F6"/>
              </a:solidFill>
            </a:rPr>
            <a:t>Cell Death</a:t>
          </a:r>
          <a:endParaRPr lang="en-US" dirty="0">
            <a:solidFill>
              <a:srgbClr val="F6F6F6"/>
            </a:solidFill>
          </a:endParaRPr>
        </a:p>
      </dgm:t>
    </dgm:pt>
    <dgm:pt modelId="{F582820B-CAF3-B545-AAE3-8F5AB3125B75}" type="parTrans" cxnId="{9E5D095E-8E7A-DB4F-983E-EF0FA90D6576}">
      <dgm:prSet/>
      <dgm:spPr/>
      <dgm:t>
        <a:bodyPr/>
        <a:lstStyle/>
        <a:p>
          <a:endParaRPr lang="en-US"/>
        </a:p>
      </dgm:t>
    </dgm:pt>
    <dgm:pt modelId="{E20A53EC-C832-2D44-AD44-2F87A1EDAD0F}" type="sibTrans" cxnId="{9E5D095E-8E7A-DB4F-983E-EF0FA90D6576}">
      <dgm:prSet/>
      <dgm:spPr>
        <a:solidFill>
          <a:schemeClr val="accent5"/>
        </a:solidFill>
      </dgm:spPr>
      <dgm:t>
        <a:bodyPr/>
        <a:lstStyle/>
        <a:p>
          <a:endParaRPr lang="en-US"/>
        </a:p>
      </dgm:t>
    </dgm:pt>
    <dgm:pt modelId="{6FDDFE57-7496-6D43-9AC7-6223D2FE6925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rgbClr val="F6F6F6"/>
              </a:solidFill>
            </a:rPr>
            <a:t>Depletion &amp; “Activity”</a:t>
          </a:r>
          <a:endParaRPr lang="en-US" dirty="0">
            <a:solidFill>
              <a:srgbClr val="F6F6F6"/>
            </a:solidFill>
          </a:endParaRPr>
        </a:p>
      </dgm:t>
    </dgm:pt>
    <dgm:pt modelId="{5692EA41-07C1-B84E-9A43-67C1233F48E4}" type="parTrans" cxnId="{52FFF6EE-0A33-454B-BE6D-DEB58FBA0C63}">
      <dgm:prSet/>
      <dgm:spPr/>
      <dgm:t>
        <a:bodyPr/>
        <a:lstStyle/>
        <a:p>
          <a:endParaRPr lang="en-US"/>
        </a:p>
      </dgm:t>
    </dgm:pt>
    <dgm:pt modelId="{B820E212-46C3-4447-A887-A8DDE05C6819}" type="sibTrans" cxnId="{52FFF6EE-0A33-454B-BE6D-DEB58FBA0C63}">
      <dgm:prSet/>
      <dgm:spPr/>
      <dgm:t>
        <a:bodyPr/>
        <a:lstStyle/>
        <a:p>
          <a:endParaRPr lang="en-US"/>
        </a:p>
      </dgm:t>
    </dgm:pt>
    <dgm:pt modelId="{8C718BDE-81C1-1847-982E-711DF78E089A}" type="pres">
      <dgm:prSet presAssocID="{70FDBC3D-A553-3A4F-AC72-FB7DDBD5FD47}" presName="linearFlow" presStyleCnt="0">
        <dgm:presLayoutVars>
          <dgm:resizeHandles val="exact"/>
        </dgm:presLayoutVars>
      </dgm:prSet>
      <dgm:spPr/>
    </dgm:pt>
    <dgm:pt modelId="{ECB1B8E6-D1AE-CA4D-8566-F6F03DF3086A}" type="pres">
      <dgm:prSet presAssocID="{C3C14CE3-EDA3-0F4A-80E9-5050C8D580E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B7581F6-6BBB-C041-9AC4-696A6ADA3599}" type="pres">
      <dgm:prSet presAssocID="{D959C723-DC60-3549-ADB0-2C1FC86959E7}" presName="sibTrans" presStyleLbl="sibTrans2D1" presStyleIdx="0" presStyleCnt="2"/>
      <dgm:spPr/>
      <dgm:t>
        <a:bodyPr/>
        <a:lstStyle/>
        <a:p>
          <a:endParaRPr lang="en-US"/>
        </a:p>
      </dgm:t>
    </dgm:pt>
    <dgm:pt modelId="{30AB7377-AD7F-AE4A-BC3C-34ADC2CFA6D9}" type="pres">
      <dgm:prSet presAssocID="{D959C723-DC60-3549-ADB0-2C1FC86959E7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84119017-B997-6D4E-9CB2-8B1B51479B52}" type="pres">
      <dgm:prSet presAssocID="{914B784E-CE43-144F-90E8-AE1FB5C7BE1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4B7CDC-4275-C846-ADEE-4875A7668623}" type="pres">
      <dgm:prSet presAssocID="{E20A53EC-C832-2D44-AD44-2F87A1EDAD0F}" presName="sibTrans" presStyleLbl="sibTrans2D1" presStyleIdx="1" presStyleCnt="2"/>
      <dgm:spPr/>
      <dgm:t>
        <a:bodyPr/>
        <a:lstStyle/>
        <a:p>
          <a:endParaRPr lang="en-US"/>
        </a:p>
      </dgm:t>
    </dgm:pt>
    <dgm:pt modelId="{18C15EE1-27E8-8D42-BCC4-FB4DDE7CC016}" type="pres">
      <dgm:prSet presAssocID="{E20A53EC-C832-2D44-AD44-2F87A1EDAD0F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360FA6CC-D9EA-1B4D-9DDF-75AB8B1786E4}" type="pres">
      <dgm:prSet presAssocID="{6FDDFE57-7496-6D43-9AC7-6223D2FE6925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E5D095E-8E7A-DB4F-983E-EF0FA90D6576}" srcId="{70FDBC3D-A553-3A4F-AC72-FB7DDBD5FD47}" destId="{914B784E-CE43-144F-90E8-AE1FB5C7BE1B}" srcOrd="1" destOrd="0" parTransId="{F582820B-CAF3-B545-AAE3-8F5AB3125B75}" sibTransId="{E20A53EC-C832-2D44-AD44-2F87A1EDAD0F}"/>
    <dgm:cxn modelId="{37FF7AE5-1ED3-BE4E-93BC-17BC10DDC00B}" type="presOf" srcId="{D959C723-DC60-3549-ADB0-2C1FC86959E7}" destId="{6B7581F6-6BBB-C041-9AC4-696A6ADA3599}" srcOrd="0" destOrd="0" presId="urn:microsoft.com/office/officeart/2005/8/layout/process2"/>
    <dgm:cxn modelId="{04AED8D4-EE53-D146-85A2-5F2F1EBEFD15}" type="presOf" srcId="{D959C723-DC60-3549-ADB0-2C1FC86959E7}" destId="{30AB7377-AD7F-AE4A-BC3C-34ADC2CFA6D9}" srcOrd="1" destOrd="0" presId="urn:microsoft.com/office/officeart/2005/8/layout/process2"/>
    <dgm:cxn modelId="{B5803EAD-DBF7-C741-9FA4-A7DCF8CE1DBF}" type="presOf" srcId="{914B784E-CE43-144F-90E8-AE1FB5C7BE1B}" destId="{84119017-B997-6D4E-9CB2-8B1B51479B52}" srcOrd="0" destOrd="0" presId="urn:microsoft.com/office/officeart/2005/8/layout/process2"/>
    <dgm:cxn modelId="{A6C5CAEA-6657-8147-907F-328B1FC110A2}" type="presOf" srcId="{E20A53EC-C832-2D44-AD44-2F87A1EDAD0F}" destId="{18C15EE1-27E8-8D42-BCC4-FB4DDE7CC016}" srcOrd="1" destOrd="0" presId="urn:microsoft.com/office/officeart/2005/8/layout/process2"/>
    <dgm:cxn modelId="{8346DB17-7C84-794A-8301-19C2F1A6754A}" type="presOf" srcId="{C3C14CE3-EDA3-0F4A-80E9-5050C8D580E7}" destId="{ECB1B8E6-D1AE-CA4D-8566-F6F03DF3086A}" srcOrd="0" destOrd="0" presId="urn:microsoft.com/office/officeart/2005/8/layout/process2"/>
    <dgm:cxn modelId="{F54071BE-7086-9E48-921B-2AC21F8B7063}" type="presOf" srcId="{E20A53EC-C832-2D44-AD44-2F87A1EDAD0F}" destId="{864B7CDC-4275-C846-ADEE-4875A7668623}" srcOrd="0" destOrd="0" presId="urn:microsoft.com/office/officeart/2005/8/layout/process2"/>
    <dgm:cxn modelId="{52FFF6EE-0A33-454B-BE6D-DEB58FBA0C63}" srcId="{70FDBC3D-A553-3A4F-AC72-FB7DDBD5FD47}" destId="{6FDDFE57-7496-6D43-9AC7-6223D2FE6925}" srcOrd="2" destOrd="0" parTransId="{5692EA41-07C1-B84E-9A43-67C1233F48E4}" sibTransId="{B820E212-46C3-4447-A887-A8DDE05C6819}"/>
    <dgm:cxn modelId="{8414B3C5-6D6D-F144-9216-AFF8D46BF775}" type="presOf" srcId="{70FDBC3D-A553-3A4F-AC72-FB7DDBD5FD47}" destId="{8C718BDE-81C1-1847-982E-711DF78E089A}" srcOrd="0" destOrd="0" presId="urn:microsoft.com/office/officeart/2005/8/layout/process2"/>
    <dgm:cxn modelId="{5872288E-C969-C84B-AB96-F2F0EDE4F603}" srcId="{70FDBC3D-A553-3A4F-AC72-FB7DDBD5FD47}" destId="{C3C14CE3-EDA3-0F4A-80E9-5050C8D580E7}" srcOrd="0" destOrd="0" parTransId="{8117DA8F-DE0D-4F43-AD6A-97EB22C4EB14}" sibTransId="{D959C723-DC60-3549-ADB0-2C1FC86959E7}"/>
    <dgm:cxn modelId="{9DFC8F35-6A0D-0F44-B098-C26A70D47F3C}" type="presOf" srcId="{6FDDFE57-7496-6D43-9AC7-6223D2FE6925}" destId="{360FA6CC-D9EA-1B4D-9DDF-75AB8B1786E4}" srcOrd="0" destOrd="0" presId="urn:microsoft.com/office/officeart/2005/8/layout/process2"/>
    <dgm:cxn modelId="{8016BD8F-49B8-C748-AC46-D1F361AA250D}" type="presParOf" srcId="{8C718BDE-81C1-1847-982E-711DF78E089A}" destId="{ECB1B8E6-D1AE-CA4D-8566-F6F03DF3086A}" srcOrd="0" destOrd="0" presId="urn:microsoft.com/office/officeart/2005/8/layout/process2"/>
    <dgm:cxn modelId="{EF4A63F4-1D03-DA46-83AF-6BA1292658D0}" type="presParOf" srcId="{8C718BDE-81C1-1847-982E-711DF78E089A}" destId="{6B7581F6-6BBB-C041-9AC4-696A6ADA3599}" srcOrd="1" destOrd="0" presId="urn:microsoft.com/office/officeart/2005/8/layout/process2"/>
    <dgm:cxn modelId="{EB02ADA0-DB69-1B4B-8C96-A5808CB18A94}" type="presParOf" srcId="{6B7581F6-6BBB-C041-9AC4-696A6ADA3599}" destId="{30AB7377-AD7F-AE4A-BC3C-34ADC2CFA6D9}" srcOrd="0" destOrd="0" presId="urn:microsoft.com/office/officeart/2005/8/layout/process2"/>
    <dgm:cxn modelId="{51CE799F-A9DA-7141-83A6-03E7226615EB}" type="presParOf" srcId="{8C718BDE-81C1-1847-982E-711DF78E089A}" destId="{84119017-B997-6D4E-9CB2-8B1B51479B52}" srcOrd="2" destOrd="0" presId="urn:microsoft.com/office/officeart/2005/8/layout/process2"/>
    <dgm:cxn modelId="{1BBC4DA1-FB66-6F4F-8177-EDB761E5DD3E}" type="presParOf" srcId="{8C718BDE-81C1-1847-982E-711DF78E089A}" destId="{864B7CDC-4275-C846-ADEE-4875A7668623}" srcOrd="3" destOrd="0" presId="urn:microsoft.com/office/officeart/2005/8/layout/process2"/>
    <dgm:cxn modelId="{2C7B8AB8-0FA8-3546-BFAE-8909C1134ADD}" type="presParOf" srcId="{864B7CDC-4275-C846-ADEE-4875A7668623}" destId="{18C15EE1-27E8-8D42-BCC4-FB4DDE7CC016}" srcOrd="0" destOrd="0" presId="urn:microsoft.com/office/officeart/2005/8/layout/process2"/>
    <dgm:cxn modelId="{652192BB-B680-0341-900C-988B23906F63}" type="presParOf" srcId="{8C718BDE-81C1-1847-982E-711DF78E089A}" destId="{360FA6CC-D9EA-1B4D-9DDF-75AB8B1786E4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F55CBD7-1D5C-7B43-AB67-2292F60F3ECF}" type="doc">
      <dgm:prSet loTypeId="urn:microsoft.com/office/officeart/2005/8/layout/hierarchy2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38109D2-6C5E-9F4C-A7FF-5FFF841698CD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Variance</a:t>
          </a:r>
          <a:endParaRPr lang="en-US" dirty="0">
            <a:solidFill>
              <a:schemeClr val="accent2"/>
            </a:solidFill>
          </a:endParaRPr>
        </a:p>
      </dgm:t>
    </dgm:pt>
    <dgm:pt modelId="{2F7BDC70-A315-5645-807C-CD7389FCCDCC}" type="parTrans" cxnId="{F113DAFF-9B75-924F-A5A0-1BD9D44CF865}">
      <dgm:prSet/>
      <dgm:spPr/>
      <dgm:t>
        <a:bodyPr/>
        <a:lstStyle/>
        <a:p>
          <a:endParaRPr lang="en-US"/>
        </a:p>
      </dgm:t>
    </dgm:pt>
    <dgm:pt modelId="{8598A277-F065-BE4D-A5F0-8644D108CC34}" type="sibTrans" cxnId="{F113DAFF-9B75-924F-A5A0-1BD9D44CF865}">
      <dgm:prSet/>
      <dgm:spPr/>
      <dgm:t>
        <a:bodyPr/>
        <a:lstStyle/>
        <a:p>
          <a:endParaRPr lang="en-US"/>
        </a:p>
      </dgm:t>
    </dgm:pt>
    <dgm:pt modelId="{F6C85459-0496-A445-8C38-F5C46E263588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Vector</a:t>
          </a:r>
          <a:endParaRPr lang="en-US" dirty="0">
            <a:solidFill>
              <a:schemeClr val="accent2"/>
            </a:solidFill>
          </a:endParaRPr>
        </a:p>
      </dgm:t>
    </dgm:pt>
    <dgm:pt modelId="{C0BCF4A2-2124-2144-BA83-CF53D3028A2F}" type="parTrans" cxnId="{6FE88A2B-B8C9-C742-ABCD-85436407193F}">
      <dgm:prSet/>
      <dgm:spPr>
        <a:solidFill>
          <a:schemeClr val="accent4"/>
        </a:solidFill>
        <a:ln>
          <a:solidFill>
            <a:schemeClr val="bg2"/>
          </a:solidFill>
        </a:ln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2D0A0534-B5F0-394C-BDDF-B4373B774E05}" type="sibTrans" cxnId="{6FE88A2B-B8C9-C742-ABCD-85436407193F}">
      <dgm:prSet/>
      <dgm:spPr/>
      <dgm:t>
        <a:bodyPr/>
        <a:lstStyle/>
        <a:p>
          <a:endParaRPr lang="en-US"/>
        </a:p>
      </dgm:t>
    </dgm:pt>
    <dgm:pt modelId="{7CAEC374-C290-F347-A1FD-512E74509CCF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Promoter</a:t>
          </a:r>
          <a:endParaRPr lang="en-US" dirty="0">
            <a:solidFill>
              <a:schemeClr val="accent2"/>
            </a:solidFill>
          </a:endParaRPr>
        </a:p>
      </dgm:t>
    </dgm:pt>
    <dgm:pt modelId="{07009D68-D109-494F-B253-FE11DB1C1558}" type="parTrans" cxnId="{632737CD-73CA-DB4A-86A2-1BE77776D9FA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45A0E0FC-A120-D54E-B099-34E7FFBFDE02}" type="sibTrans" cxnId="{632737CD-73CA-DB4A-86A2-1BE77776D9FA}">
      <dgm:prSet/>
      <dgm:spPr/>
      <dgm:t>
        <a:bodyPr/>
        <a:lstStyle/>
        <a:p>
          <a:endParaRPr lang="en-US"/>
        </a:p>
      </dgm:t>
    </dgm:pt>
    <dgm:pt modelId="{CEEDB485-13A1-4F47-B725-5240F49F4E2C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Nuclease</a:t>
          </a:r>
          <a:endParaRPr lang="en-US" dirty="0">
            <a:solidFill>
              <a:schemeClr val="accent2"/>
            </a:solidFill>
          </a:endParaRPr>
        </a:p>
      </dgm:t>
    </dgm:pt>
    <dgm:pt modelId="{D1C014E6-2C18-9C46-A9AC-AF0067D31456}" type="parTrans" cxnId="{26F74A7E-0845-8649-B0DC-6C9E5D1EA234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5791C306-1EA3-1741-A68A-BD207B7645A6}" type="sibTrans" cxnId="{26F74A7E-0845-8649-B0DC-6C9E5D1EA234}">
      <dgm:prSet/>
      <dgm:spPr/>
      <dgm:t>
        <a:bodyPr/>
        <a:lstStyle/>
        <a:p>
          <a:endParaRPr lang="en-US"/>
        </a:p>
      </dgm:t>
    </dgm:pt>
    <dgm:pt modelId="{6F7CE216-7275-A343-827D-0BCC224201E9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Cell Line</a:t>
          </a:r>
          <a:endParaRPr lang="en-US" dirty="0">
            <a:solidFill>
              <a:schemeClr val="accent2"/>
            </a:solidFill>
          </a:endParaRPr>
        </a:p>
      </dgm:t>
    </dgm:pt>
    <dgm:pt modelId="{03EDDDEF-AC30-4243-B505-6B9238D12920}" type="parTrans" cxnId="{1F9F3F2B-D218-F243-84B8-2358A4878510}">
      <dgm:prSet/>
      <dgm:spPr>
        <a:solidFill>
          <a:schemeClr val="accent4"/>
        </a:solidFill>
        <a:ln>
          <a:solidFill>
            <a:schemeClr val="bg2"/>
          </a:solidFill>
        </a:ln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3BDFDFDD-2181-9A48-812F-3489D18C0285}" type="sibTrans" cxnId="{1F9F3F2B-D218-F243-84B8-2358A4878510}">
      <dgm:prSet/>
      <dgm:spPr/>
      <dgm:t>
        <a:bodyPr/>
        <a:lstStyle/>
        <a:p>
          <a:endParaRPr lang="en-US"/>
        </a:p>
      </dgm:t>
    </dgm:pt>
    <dgm:pt modelId="{32E56D19-24DE-8C4C-8F0B-C8AE062E7BEA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Genotype</a:t>
          </a:r>
          <a:endParaRPr lang="en-US" dirty="0">
            <a:solidFill>
              <a:schemeClr val="accent2"/>
            </a:solidFill>
          </a:endParaRPr>
        </a:p>
      </dgm:t>
    </dgm:pt>
    <dgm:pt modelId="{B1A50E13-75B1-0F4B-B90F-5ED73434770D}" type="parTrans" cxnId="{EA90BE45-F13D-8C4D-81E0-BFC8120F5FB3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542703C0-F5AD-4744-B2DF-775B9852EBC8}" type="sibTrans" cxnId="{EA90BE45-F13D-8C4D-81E0-BFC8120F5FB3}">
      <dgm:prSet/>
      <dgm:spPr/>
      <dgm:t>
        <a:bodyPr/>
        <a:lstStyle/>
        <a:p>
          <a:endParaRPr lang="en-US"/>
        </a:p>
      </dgm:t>
    </dgm:pt>
    <dgm:pt modelId="{F8585366-6EF9-C04E-9C31-951040243838}">
      <dgm:prSet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DNA Repair Pathways</a:t>
          </a:r>
          <a:endParaRPr lang="en-US" dirty="0">
            <a:solidFill>
              <a:schemeClr val="accent2"/>
            </a:solidFill>
          </a:endParaRPr>
        </a:p>
      </dgm:t>
    </dgm:pt>
    <dgm:pt modelId="{A02D592E-B5CC-CB48-A2C1-0020A9CB9DD2}" type="parTrans" cxnId="{93799720-ADEF-B741-B755-5F26E7D92F67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E142E1A3-D4C8-C64B-9453-0FFB821B00D4}" type="sibTrans" cxnId="{93799720-ADEF-B741-B755-5F26E7D92F67}">
      <dgm:prSet/>
      <dgm:spPr/>
      <dgm:t>
        <a:bodyPr/>
        <a:lstStyle/>
        <a:p>
          <a:endParaRPr lang="en-US"/>
        </a:p>
      </dgm:t>
    </dgm:pt>
    <dgm:pt modelId="{CA79F267-19DF-E846-A877-4BB49F9A3499}">
      <dgm:prSet/>
      <dgm:spPr>
        <a:solidFill>
          <a:schemeClr val="accent4"/>
        </a:solidFill>
      </dgm:spPr>
      <dgm:t>
        <a:bodyPr/>
        <a:lstStyle/>
        <a:p>
          <a:r>
            <a:rPr lang="en-US" dirty="0" err="1" smtClean="0">
              <a:solidFill>
                <a:schemeClr val="accent2"/>
              </a:solidFill>
            </a:rPr>
            <a:t>Tracr</a:t>
          </a:r>
          <a:endParaRPr lang="en-US" dirty="0">
            <a:solidFill>
              <a:schemeClr val="accent2"/>
            </a:solidFill>
          </a:endParaRPr>
        </a:p>
      </dgm:t>
    </dgm:pt>
    <dgm:pt modelId="{5D5883F8-EEA5-274E-BA2B-D57056978E2D}" type="parTrans" cxnId="{C1520270-6D81-4A46-8723-4ADC0F522991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9F3DE3CA-714E-234E-A8F5-8622D66DE299}" type="sibTrans" cxnId="{C1520270-6D81-4A46-8723-4ADC0F522991}">
      <dgm:prSet/>
      <dgm:spPr/>
      <dgm:t>
        <a:bodyPr/>
        <a:lstStyle/>
        <a:p>
          <a:endParaRPr lang="en-US"/>
        </a:p>
      </dgm:t>
    </dgm:pt>
    <dgm:pt modelId="{4C2CBBBB-7974-6E45-B394-0BC9B2E43CF1}">
      <dgm:prSet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Restriction Factors</a:t>
          </a:r>
          <a:endParaRPr lang="en-US" dirty="0">
            <a:solidFill>
              <a:schemeClr val="accent2"/>
            </a:solidFill>
          </a:endParaRPr>
        </a:p>
      </dgm:t>
    </dgm:pt>
    <dgm:pt modelId="{D59A8E00-1C18-D444-B2C0-5F2739AB398F}" type="parTrans" cxnId="{692B1423-EF50-1A4E-BF18-BC9BE37F1A24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1E33690A-2889-B745-BF87-F60AD28326A2}" type="sibTrans" cxnId="{692B1423-EF50-1A4E-BF18-BC9BE37F1A24}">
      <dgm:prSet/>
      <dgm:spPr/>
      <dgm:t>
        <a:bodyPr/>
        <a:lstStyle/>
        <a:p>
          <a:endParaRPr lang="en-US"/>
        </a:p>
      </dgm:t>
    </dgm:pt>
    <dgm:pt modelId="{F45954AB-DD89-9F41-B9BB-04F343AADC73}">
      <dgm:prSet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Protocol</a:t>
          </a:r>
          <a:endParaRPr lang="en-US" dirty="0">
            <a:solidFill>
              <a:schemeClr val="accent2"/>
            </a:solidFill>
          </a:endParaRPr>
        </a:p>
      </dgm:t>
    </dgm:pt>
    <dgm:pt modelId="{19CC43BD-0705-1546-9AF7-B32EAEFE7095}" type="parTrans" cxnId="{04FBA027-603F-F54E-A8AD-EE0F304B3585}">
      <dgm:prSet/>
      <dgm:spPr>
        <a:solidFill>
          <a:schemeClr val="accent4"/>
        </a:solidFill>
        <a:ln>
          <a:solidFill>
            <a:schemeClr val="bg2"/>
          </a:solidFill>
        </a:ln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051CF935-953C-1E47-8C45-21C5B53D14FC}" type="sibTrans" cxnId="{04FBA027-603F-F54E-A8AD-EE0F304B3585}">
      <dgm:prSet/>
      <dgm:spPr/>
      <dgm:t>
        <a:bodyPr/>
        <a:lstStyle/>
        <a:p>
          <a:endParaRPr lang="en-US"/>
        </a:p>
      </dgm:t>
    </dgm:pt>
    <dgm:pt modelId="{659C05F1-80B2-FD4E-936B-CEEA06C775AC}">
      <dgm:prSet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Time Points</a:t>
          </a:r>
          <a:endParaRPr lang="en-US" dirty="0">
            <a:solidFill>
              <a:schemeClr val="accent2"/>
            </a:solidFill>
          </a:endParaRPr>
        </a:p>
      </dgm:t>
    </dgm:pt>
    <dgm:pt modelId="{A6146826-D155-2846-9679-F6E0DFC7499F}" type="parTrans" cxnId="{494966B8-24D3-154E-9433-6D3B571E438F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A22B2089-2066-6B4D-9B22-BCEFB5605BA8}" type="sibTrans" cxnId="{494966B8-24D3-154E-9433-6D3B571E438F}">
      <dgm:prSet/>
      <dgm:spPr/>
      <dgm:t>
        <a:bodyPr/>
        <a:lstStyle/>
        <a:p>
          <a:endParaRPr lang="en-US"/>
        </a:p>
      </dgm:t>
    </dgm:pt>
    <dgm:pt modelId="{37CCA521-D423-0D49-87C7-A1E2113BAA2F}">
      <dgm:prSet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Read Counting</a:t>
          </a:r>
          <a:endParaRPr lang="en-US" dirty="0">
            <a:solidFill>
              <a:schemeClr val="accent2"/>
            </a:solidFill>
          </a:endParaRPr>
        </a:p>
      </dgm:t>
    </dgm:pt>
    <dgm:pt modelId="{AE8EB727-818A-ED43-9AAE-971BDC1AFF06}" type="parTrans" cxnId="{3CD2A617-DF51-B143-9C66-93F1AF46D886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FAF6B0EF-768E-CC45-A004-699D93BA532F}" type="sibTrans" cxnId="{3CD2A617-DF51-B143-9C66-93F1AF46D886}">
      <dgm:prSet/>
      <dgm:spPr/>
      <dgm:t>
        <a:bodyPr/>
        <a:lstStyle/>
        <a:p>
          <a:endParaRPr lang="en-US"/>
        </a:p>
      </dgm:t>
    </dgm:pt>
    <dgm:pt modelId="{F0785929-402E-7A4C-A183-F61D87D36EE0}">
      <dgm:prSet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Gene</a:t>
          </a:r>
          <a:endParaRPr lang="en-US" dirty="0">
            <a:solidFill>
              <a:schemeClr val="accent2"/>
            </a:solidFill>
          </a:endParaRPr>
        </a:p>
      </dgm:t>
    </dgm:pt>
    <dgm:pt modelId="{E0EC29E9-06C2-3348-8465-82B8865BE3EB}" type="parTrans" cxnId="{296E1777-ACC7-5A41-B47F-B1A17207E506}">
      <dgm:prSet/>
      <dgm:spPr>
        <a:solidFill>
          <a:schemeClr val="accent4"/>
        </a:solidFill>
        <a:ln>
          <a:solidFill>
            <a:schemeClr val="bg2"/>
          </a:solidFill>
        </a:ln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2A91AFF2-E0F0-0640-942E-1E28F573F62E}" type="sibTrans" cxnId="{296E1777-ACC7-5A41-B47F-B1A17207E506}">
      <dgm:prSet/>
      <dgm:spPr/>
      <dgm:t>
        <a:bodyPr/>
        <a:lstStyle/>
        <a:p>
          <a:endParaRPr lang="en-US"/>
        </a:p>
      </dgm:t>
    </dgm:pt>
    <dgm:pt modelId="{66E51B42-B9B1-D24C-9547-4BB0E5B608B9}">
      <dgm:prSet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“Essentiality”</a:t>
          </a:r>
          <a:endParaRPr lang="en-US" dirty="0">
            <a:solidFill>
              <a:schemeClr val="accent2"/>
            </a:solidFill>
          </a:endParaRPr>
        </a:p>
      </dgm:t>
    </dgm:pt>
    <dgm:pt modelId="{3F96A0F5-67F6-6444-BCC0-FD40671DB435}" type="parTrans" cxnId="{A11D2B2A-28B9-A742-A9D4-696EE221BDC8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5497DD68-735F-534F-A7EF-811383B06C18}" type="sibTrans" cxnId="{A11D2B2A-28B9-A742-A9D4-696EE221BDC8}">
      <dgm:prSet/>
      <dgm:spPr/>
      <dgm:t>
        <a:bodyPr/>
        <a:lstStyle/>
        <a:p>
          <a:endParaRPr lang="en-US"/>
        </a:p>
      </dgm:t>
    </dgm:pt>
    <dgm:pt modelId="{BD05B5C2-C1A9-904E-8A4D-7403BEB23707}">
      <dgm:prSet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Copy Number</a:t>
          </a:r>
          <a:endParaRPr lang="en-US" dirty="0">
            <a:solidFill>
              <a:schemeClr val="accent2"/>
            </a:solidFill>
          </a:endParaRPr>
        </a:p>
      </dgm:t>
    </dgm:pt>
    <dgm:pt modelId="{3F6EDA51-AFD7-2F43-8224-FA976AFED85A}" type="parTrans" cxnId="{89E94B97-AD9E-904B-A2BC-2FC3D5A22C2D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7B6EECA1-7F29-3242-B25C-0FCFB835F37E}" type="sibTrans" cxnId="{89E94B97-AD9E-904B-A2BC-2FC3D5A22C2D}">
      <dgm:prSet/>
      <dgm:spPr/>
      <dgm:t>
        <a:bodyPr/>
        <a:lstStyle/>
        <a:p>
          <a:endParaRPr lang="en-US"/>
        </a:p>
      </dgm:t>
    </dgm:pt>
    <dgm:pt modelId="{49A3BCE9-01F4-9548-BBB0-4DD19190CBCB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Leaky</a:t>
          </a:r>
          <a:endParaRPr lang="en-US" dirty="0">
            <a:solidFill>
              <a:schemeClr val="accent2"/>
            </a:solidFill>
          </a:endParaRPr>
        </a:p>
      </dgm:t>
    </dgm:pt>
    <dgm:pt modelId="{0AEE0639-45A4-B644-A324-97D2BB4560A7}" type="parTrans" cxnId="{7BA50E66-F082-BD41-97F3-D966C8C7FF6A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74329A5F-33D0-1546-85EC-1E69412DD828}" type="sibTrans" cxnId="{7BA50E66-F082-BD41-97F3-D966C8C7FF6A}">
      <dgm:prSet/>
      <dgm:spPr/>
      <dgm:t>
        <a:bodyPr/>
        <a:lstStyle/>
        <a:p>
          <a:endParaRPr lang="en-US"/>
        </a:p>
      </dgm:t>
    </dgm:pt>
    <dgm:pt modelId="{DBBAC5FB-ACF9-574B-AE22-F53865811747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Constitutive</a:t>
          </a:r>
          <a:endParaRPr lang="en-US" dirty="0">
            <a:solidFill>
              <a:schemeClr val="accent2"/>
            </a:solidFill>
          </a:endParaRPr>
        </a:p>
      </dgm:t>
    </dgm:pt>
    <dgm:pt modelId="{7E32CC8B-66F5-BA4A-BD51-7B476B88A817}" type="parTrans" cxnId="{0AF0F5E7-B3E2-B646-BE4C-9094C26B5BD7}">
      <dgm:prSet/>
      <dgm:spPr>
        <a:solidFill>
          <a:schemeClr val="accent4"/>
        </a:solidFill>
      </dgm:spPr>
      <dgm:t>
        <a:bodyPr/>
        <a:lstStyle/>
        <a:p>
          <a:endParaRPr lang="en-US">
            <a:solidFill>
              <a:schemeClr val="accent2"/>
            </a:solidFill>
          </a:endParaRPr>
        </a:p>
      </dgm:t>
    </dgm:pt>
    <dgm:pt modelId="{D73CB791-0979-2C42-84BA-BCFAE5DC793B}" type="sibTrans" cxnId="{0AF0F5E7-B3E2-B646-BE4C-9094C26B5BD7}">
      <dgm:prSet/>
      <dgm:spPr/>
      <dgm:t>
        <a:bodyPr/>
        <a:lstStyle/>
        <a:p>
          <a:endParaRPr lang="en-US"/>
        </a:p>
      </dgm:t>
    </dgm:pt>
    <dgm:pt modelId="{31143536-A058-8047-BBA9-9492005B20A6}" type="pres">
      <dgm:prSet presAssocID="{6F55CBD7-1D5C-7B43-AB67-2292F60F3ECF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51FED1-D7BD-594E-8CDC-336CF327B659}" type="pres">
      <dgm:prSet presAssocID="{138109D2-6C5E-9F4C-A7FF-5FFF841698CD}" presName="root1" presStyleCnt="0"/>
      <dgm:spPr/>
      <dgm:t>
        <a:bodyPr/>
        <a:lstStyle/>
        <a:p>
          <a:endParaRPr lang="en-US"/>
        </a:p>
      </dgm:t>
    </dgm:pt>
    <dgm:pt modelId="{51D13900-9C5B-0642-BDF2-9C8AE6E2E07B}" type="pres">
      <dgm:prSet presAssocID="{138109D2-6C5E-9F4C-A7FF-5FFF841698CD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FB06EE6-24F1-6F44-87FE-99650A98DA72}" type="pres">
      <dgm:prSet presAssocID="{138109D2-6C5E-9F4C-A7FF-5FFF841698CD}" presName="level2hierChild" presStyleCnt="0"/>
      <dgm:spPr/>
      <dgm:t>
        <a:bodyPr/>
        <a:lstStyle/>
        <a:p>
          <a:endParaRPr lang="en-US"/>
        </a:p>
      </dgm:t>
    </dgm:pt>
    <dgm:pt modelId="{BA771EF9-AD39-4F4B-B90D-B21E434BB68E}" type="pres">
      <dgm:prSet presAssocID="{C0BCF4A2-2124-2144-BA83-CF53D3028A2F}" presName="conn2-1" presStyleLbl="parChTrans1D2" presStyleIdx="0" presStyleCnt="4"/>
      <dgm:spPr/>
      <dgm:t>
        <a:bodyPr/>
        <a:lstStyle/>
        <a:p>
          <a:endParaRPr lang="en-US"/>
        </a:p>
      </dgm:t>
    </dgm:pt>
    <dgm:pt modelId="{EA0C9655-2A64-D047-8BEA-2F8C416076A9}" type="pres">
      <dgm:prSet presAssocID="{C0BCF4A2-2124-2144-BA83-CF53D3028A2F}" presName="connTx" presStyleLbl="parChTrans1D2" presStyleIdx="0" presStyleCnt="4"/>
      <dgm:spPr/>
      <dgm:t>
        <a:bodyPr/>
        <a:lstStyle/>
        <a:p>
          <a:endParaRPr lang="en-US"/>
        </a:p>
      </dgm:t>
    </dgm:pt>
    <dgm:pt modelId="{809D6A32-185D-E049-A2C5-B7A5B46CBC10}" type="pres">
      <dgm:prSet presAssocID="{F6C85459-0496-A445-8C38-F5C46E263588}" presName="root2" presStyleCnt="0"/>
      <dgm:spPr/>
      <dgm:t>
        <a:bodyPr/>
        <a:lstStyle/>
        <a:p>
          <a:endParaRPr lang="en-US"/>
        </a:p>
      </dgm:t>
    </dgm:pt>
    <dgm:pt modelId="{674D8674-94A0-B94B-82BC-4FB072B7F3D2}" type="pres">
      <dgm:prSet presAssocID="{F6C85459-0496-A445-8C38-F5C46E263588}" presName="LevelTwoTextNode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855F5EB-3666-0E4B-853B-E0E704DC2B03}" type="pres">
      <dgm:prSet presAssocID="{F6C85459-0496-A445-8C38-F5C46E263588}" presName="level3hierChild" presStyleCnt="0"/>
      <dgm:spPr/>
      <dgm:t>
        <a:bodyPr/>
        <a:lstStyle/>
        <a:p>
          <a:endParaRPr lang="en-US"/>
        </a:p>
      </dgm:t>
    </dgm:pt>
    <dgm:pt modelId="{CB205E7C-E55D-AF4E-AF4F-2A11FB500977}" type="pres">
      <dgm:prSet presAssocID="{07009D68-D109-494F-B253-FE11DB1C1558}" presName="conn2-1" presStyleLbl="parChTrans1D3" presStyleIdx="0" presStyleCnt="10"/>
      <dgm:spPr/>
      <dgm:t>
        <a:bodyPr/>
        <a:lstStyle/>
        <a:p>
          <a:endParaRPr lang="en-US"/>
        </a:p>
      </dgm:t>
    </dgm:pt>
    <dgm:pt modelId="{15135733-8781-E44B-8700-67E9D9DA744B}" type="pres">
      <dgm:prSet presAssocID="{07009D68-D109-494F-B253-FE11DB1C1558}" presName="connTx" presStyleLbl="parChTrans1D3" presStyleIdx="0" presStyleCnt="10"/>
      <dgm:spPr/>
      <dgm:t>
        <a:bodyPr/>
        <a:lstStyle/>
        <a:p>
          <a:endParaRPr lang="en-US"/>
        </a:p>
      </dgm:t>
    </dgm:pt>
    <dgm:pt modelId="{DA34FC15-081E-6B49-BCB4-0A0734888AFA}" type="pres">
      <dgm:prSet presAssocID="{7CAEC374-C290-F347-A1FD-512E74509CCF}" presName="root2" presStyleCnt="0"/>
      <dgm:spPr/>
      <dgm:t>
        <a:bodyPr/>
        <a:lstStyle/>
        <a:p>
          <a:endParaRPr lang="en-US"/>
        </a:p>
      </dgm:t>
    </dgm:pt>
    <dgm:pt modelId="{92F9C778-A2A0-994C-8F5A-273D989CA749}" type="pres">
      <dgm:prSet presAssocID="{7CAEC374-C290-F347-A1FD-512E74509CCF}" presName="LevelTwoTextNode" presStyleLbl="node3" presStyleIdx="0" presStyleCnt="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E534841-B8A2-CF42-9C93-94308154E75E}" type="pres">
      <dgm:prSet presAssocID="{7CAEC374-C290-F347-A1FD-512E74509CCF}" presName="level3hierChild" presStyleCnt="0"/>
      <dgm:spPr/>
      <dgm:t>
        <a:bodyPr/>
        <a:lstStyle/>
        <a:p>
          <a:endParaRPr lang="en-US"/>
        </a:p>
      </dgm:t>
    </dgm:pt>
    <dgm:pt modelId="{61E31B4E-E832-0A44-9788-A1B575F4A54A}" type="pres">
      <dgm:prSet presAssocID="{0AEE0639-45A4-B644-A324-97D2BB4560A7}" presName="conn2-1" presStyleLbl="parChTrans1D4" presStyleIdx="0" presStyleCnt="2"/>
      <dgm:spPr/>
      <dgm:t>
        <a:bodyPr/>
        <a:lstStyle/>
        <a:p>
          <a:endParaRPr lang="en-US"/>
        </a:p>
      </dgm:t>
    </dgm:pt>
    <dgm:pt modelId="{AC322424-43A4-7E44-AE84-71E419B30808}" type="pres">
      <dgm:prSet presAssocID="{0AEE0639-45A4-B644-A324-97D2BB4560A7}" presName="connTx" presStyleLbl="parChTrans1D4" presStyleIdx="0" presStyleCnt="2"/>
      <dgm:spPr/>
      <dgm:t>
        <a:bodyPr/>
        <a:lstStyle/>
        <a:p>
          <a:endParaRPr lang="en-US"/>
        </a:p>
      </dgm:t>
    </dgm:pt>
    <dgm:pt modelId="{93EA6FD8-0300-1B40-BED0-FBBFA5342E2E}" type="pres">
      <dgm:prSet presAssocID="{49A3BCE9-01F4-9548-BBB0-4DD19190CBCB}" presName="root2" presStyleCnt="0"/>
      <dgm:spPr/>
      <dgm:t>
        <a:bodyPr/>
        <a:lstStyle/>
        <a:p>
          <a:endParaRPr lang="en-US"/>
        </a:p>
      </dgm:t>
    </dgm:pt>
    <dgm:pt modelId="{4D506EC2-79B1-A940-B20B-A150ED114BF3}" type="pres">
      <dgm:prSet presAssocID="{49A3BCE9-01F4-9548-BBB0-4DD19190CBCB}" presName="LevelTwoTextNode" presStyleLbl="node4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80891E6-3160-F64A-95D8-35D1563271AC}" type="pres">
      <dgm:prSet presAssocID="{49A3BCE9-01F4-9548-BBB0-4DD19190CBCB}" presName="level3hierChild" presStyleCnt="0"/>
      <dgm:spPr/>
      <dgm:t>
        <a:bodyPr/>
        <a:lstStyle/>
        <a:p>
          <a:endParaRPr lang="en-US"/>
        </a:p>
      </dgm:t>
    </dgm:pt>
    <dgm:pt modelId="{E448D9C5-8C7C-8E4D-AC76-E8E9FB24FA35}" type="pres">
      <dgm:prSet presAssocID="{7E32CC8B-66F5-BA4A-BD51-7B476B88A817}" presName="conn2-1" presStyleLbl="parChTrans1D4" presStyleIdx="1" presStyleCnt="2"/>
      <dgm:spPr/>
      <dgm:t>
        <a:bodyPr/>
        <a:lstStyle/>
        <a:p>
          <a:endParaRPr lang="en-US"/>
        </a:p>
      </dgm:t>
    </dgm:pt>
    <dgm:pt modelId="{05E84C2C-46BF-5E4B-B29C-7504AAAB43B3}" type="pres">
      <dgm:prSet presAssocID="{7E32CC8B-66F5-BA4A-BD51-7B476B88A817}" presName="connTx" presStyleLbl="parChTrans1D4" presStyleIdx="1" presStyleCnt="2"/>
      <dgm:spPr/>
      <dgm:t>
        <a:bodyPr/>
        <a:lstStyle/>
        <a:p>
          <a:endParaRPr lang="en-US"/>
        </a:p>
      </dgm:t>
    </dgm:pt>
    <dgm:pt modelId="{DE09087C-AE31-DC41-971C-457BE4B261AB}" type="pres">
      <dgm:prSet presAssocID="{DBBAC5FB-ACF9-574B-AE22-F53865811747}" presName="root2" presStyleCnt="0"/>
      <dgm:spPr/>
      <dgm:t>
        <a:bodyPr/>
        <a:lstStyle/>
        <a:p>
          <a:endParaRPr lang="en-US"/>
        </a:p>
      </dgm:t>
    </dgm:pt>
    <dgm:pt modelId="{0E15FCF3-5874-E841-A00E-09E676A4BE61}" type="pres">
      <dgm:prSet presAssocID="{DBBAC5FB-ACF9-574B-AE22-F53865811747}" presName="LevelTwoTextNode" presStyleLbl="node4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0019258-94DE-3845-9BC2-A2C596DFB8E7}" type="pres">
      <dgm:prSet presAssocID="{DBBAC5FB-ACF9-574B-AE22-F53865811747}" presName="level3hierChild" presStyleCnt="0"/>
      <dgm:spPr/>
      <dgm:t>
        <a:bodyPr/>
        <a:lstStyle/>
        <a:p>
          <a:endParaRPr lang="en-US"/>
        </a:p>
      </dgm:t>
    </dgm:pt>
    <dgm:pt modelId="{3693247F-D8C3-D345-84AD-A51C24611E3F}" type="pres">
      <dgm:prSet presAssocID="{D1C014E6-2C18-9C46-A9AC-AF0067D31456}" presName="conn2-1" presStyleLbl="parChTrans1D3" presStyleIdx="1" presStyleCnt="10"/>
      <dgm:spPr/>
      <dgm:t>
        <a:bodyPr/>
        <a:lstStyle/>
        <a:p>
          <a:endParaRPr lang="en-US"/>
        </a:p>
      </dgm:t>
    </dgm:pt>
    <dgm:pt modelId="{8EF068AA-639F-8D4F-A694-3FEEE9610CBA}" type="pres">
      <dgm:prSet presAssocID="{D1C014E6-2C18-9C46-A9AC-AF0067D31456}" presName="connTx" presStyleLbl="parChTrans1D3" presStyleIdx="1" presStyleCnt="10"/>
      <dgm:spPr/>
      <dgm:t>
        <a:bodyPr/>
        <a:lstStyle/>
        <a:p>
          <a:endParaRPr lang="en-US"/>
        </a:p>
      </dgm:t>
    </dgm:pt>
    <dgm:pt modelId="{1AEA4F7A-05C5-204A-B80F-DE2EDE03B3C1}" type="pres">
      <dgm:prSet presAssocID="{CEEDB485-13A1-4F47-B725-5240F49F4E2C}" presName="root2" presStyleCnt="0"/>
      <dgm:spPr/>
      <dgm:t>
        <a:bodyPr/>
        <a:lstStyle/>
        <a:p>
          <a:endParaRPr lang="en-US"/>
        </a:p>
      </dgm:t>
    </dgm:pt>
    <dgm:pt modelId="{01BF746C-69A6-1C42-86F6-8059BB15E9E2}" type="pres">
      <dgm:prSet presAssocID="{CEEDB485-13A1-4F47-B725-5240F49F4E2C}" presName="LevelTwoTextNode" presStyleLbl="node3" presStyleIdx="1" presStyleCnt="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B7237A0-63B1-4145-8843-8AC8FC2FEB00}" type="pres">
      <dgm:prSet presAssocID="{CEEDB485-13A1-4F47-B725-5240F49F4E2C}" presName="level3hierChild" presStyleCnt="0"/>
      <dgm:spPr/>
      <dgm:t>
        <a:bodyPr/>
        <a:lstStyle/>
        <a:p>
          <a:endParaRPr lang="en-US"/>
        </a:p>
      </dgm:t>
    </dgm:pt>
    <dgm:pt modelId="{5D24B2CE-D2CD-AD46-98E3-B19EB1C16747}" type="pres">
      <dgm:prSet presAssocID="{5D5883F8-EEA5-274E-BA2B-D57056978E2D}" presName="conn2-1" presStyleLbl="parChTrans1D3" presStyleIdx="2" presStyleCnt="10"/>
      <dgm:spPr/>
      <dgm:t>
        <a:bodyPr/>
        <a:lstStyle/>
        <a:p>
          <a:endParaRPr lang="en-US"/>
        </a:p>
      </dgm:t>
    </dgm:pt>
    <dgm:pt modelId="{D5C570F4-EDCD-AC49-A472-43F169486163}" type="pres">
      <dgm:prSet presAssocID="{5D5883F8-EEA5-274E-BA2B-D57056978E2D}" presName="connTx" presStyleLbl="parChTrans1D3" presStyleIdx="2" presStyleCnt="10"/>
      <dgm:spPr/>
      <dgm:t>
        <a:bodyPr/>
        <a:lstStyle/>
        <a:p>
          <a:endParaRPr lang="en-US"/>
        </a:p>
      </dgm:t>
    </dgm:pt>
    <dgm:pt modelId="{EE4E9295-1FB7-2147-BE8A-2CDD8A8309F3}" type="pres">
      <dgm:prSet presAssocID="{CA79F267-19DF-E846-A877-4BB49F9A3499}" presName="root2" presStyleCnt="0"/>
      <dgm:spPr/>
      <dgm:t>
        <a:bodyPr/>
        <a:lstStyle/>
        <a:p>
          <a:endParaRPr lang="en-US"/>
        </a:p>
      </dgm:t>
    </dgm:pt>
    <dgm:pt modelId="{D60BC609-252E-DA43-A3FA-48C7F15E5546}" type="pres">
      <dgm:prSet presAssocID="{CA79F267-19DF-E846-A877-4BB49F9A3499}" presName="LevelTwoTextNode" presStyleLbl="node3" presStyleIdx="2" presStyleCnt="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7F24D59-4635-CE40-8419-456058CD48E9}" type="pres">
      <dgm:prSet presAssocID="{CA79F267-19DF-E846-A877-4BB49F9A3499}" presName="level3hierChild" presStyleCnt="0"/>
      <dgm:spPr/>
      <dgm:t>
        <a:bodyPr/>
        <a:lstStyle/>
        <a:p>
          <a:endParaRPr lang="en-US"/>
        </a:p>
      </dgm:t>
    </dgm:pt>
    <dgm:pt modelId="{2120C8F4-55DA-3E4A-8E45-101E02508E6C}" type="pres">
      <dgm:prSet presAssocID="{03EDDDEF-AC30-4243-B505-6B9238D12920}" presName="conn2-1" presStyleLbl="parChTrans1D2" presStyleIdx="1" presStyleCnt="4"/>
      <dgm:spPr/>
      <dgm:t>
        <a:bodyPr/>
        <a:lstStyle/>
        <a:p>
          <a:endParaRPr lang="en-US"/>
        </a:p>
      </dgm:t>
    </dgm:pt>
    <dgm:pt modelId="{CC9C4685-D8ED-8D42-A211-01120DE4B213}" type="pres">
      <dgm:prSet presAssocID="{03EDDDEF-AC30-4243-B505-6B9238D12920}" presName="connTx" presStyleLbl="parChTrans1D2" presStyleIdx="1" presStyleCnt="4"/>
      <dgm:spPr/>
      <dgm:t>
        <a:bodyPr/>
        <a:lstStyle/>
        <a:p>
          <a:endParaRPr lang="en-US"/>
        </a:p>
      </dgm:t>
    </dgm:pt>
    <dgm:pt modelId="{F7C68991-4560-0A44-8D61-96FA7335CF06}" type="pres">
      <dgm:prSet presAssocID="{6F7CE216-7275-A343-827D-0BCC224201E9}" presName="root2" presStyleCnt="0"/>
      <dgm:spPr/>
      <dgm:t>
        <a:bodyPr/>
        <a:lstStyle/>
        <a:p>
          <a:endParaRPr lang="en-US"/>
        </a:p>
      </dgm:t>
    </dgm:pt>
    <dgm:pt modelId="{ED9E1522-D177-CC4C-B94C-3B1B45657882}" type="pres">
      <dgm:prSet presAssocID="{6F7CE216-7275-A343-827D-0BCC224201E9}" presName="LevelTwoTextNode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31CFF27-5F51-E447-A48A-B931B8CE26E6}" type="pres">
      <dgm:prSet presAssocID="{6F7CE216-7275-A343-827D-0BCC224201E9}" presName="level3hierChild" presStyleCnt="0"/>
      <dgm:spPr/>
      <dgm:t>
        <a:bodyPr/>
        <a:lstStyle/>
        <a:p>
          <a:endParaRPr lang="en-US"/>
        </a:p>
      </dgm:t>
    </dgm:pt>
    <dgm:pt modelId="{5D954D30-1E11-4D4C-8780-E45AEAB93E85}" type="pres">
      <dgm:prSet presAssocID="{B1A50E13-75B1-0F4B-B90F-5ED73434770D}" presName="conn2-1" presStyleLbl="parChTrans1D3" presStyleIdx="3" presStyleCnt="10"/>
      <dgm:spPr/>
      <dgm:t>
        <a:bodyPr/>
        <a:lstStyle/>
        <a:p>
          <a:endParaRPr lang="en-US"/>
        </a:p>
      </dgm:t>
    </dgm:pt>
    <dgm:pt modelId="{153E3871-242A-5F4E-9B8D-96BBFB451268}" type="pres">
      <dgm:prSet presAssocID="{B1A50E13-75B1-0F4B-B90F-5ED73434770D}" presName="connTx" presStyleLbl="parChTrans1D3" presStyleIdx="3" presStyleCnt="10"/>
      <dgm:spPr/>
      <dgm:t>
        <a:bodyPr/>
        <a:lstStyle/>
        <a:p>
          <a:endParaRPr lang="en-US"/>
        </a:p>
      </dgm:t>
    </dgm:pt>
    <dgm:pt modelId="{3A40AC44-2D26-B54C-961E-162AB91D2F2A}" type="pres">
      <dgm:prSet presAssocID="{32E56D19-24DE-8C4C-8F0B-C8AE062E7BEA}" presName="root2" presStyleCnt="0"/>
      <dgm:spPr/>
      <dgm:t>
        <a:bodyPr/>
        <a:lstStyle/>
        <a:p>
          <a:endParaRPr lang="en-US"/>
        </a:p>
      </dgm:t>
    </dgm:pt>
    <dgm:pt modelId="{776B8AA5-9573-2448-94E8-2A9FD55D3AC4}" type="pres">
      <dgm:prSet presAssocID="{32E56D19-24DE-8C4C-8F0B-C8AE062E7BEA}" presName="LevelTwoTextNode" presStyleLbl="node3" presStyleIdx="3" presStyleCnt="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E10EFA9-D935-5847-8068-B7BA6530A640}" type="pres">
      <dgm:prSet presAssocID="{32E56D19-24DE-8C4C-8F0B-C8AE062E7BEA}" presName="level3hierChild" presStyleCnt="0"/>
      <dgm:spPr/>
      <dgm:t>
        <a:bodyPr/>
        <a:lstStyle/>
        <a:p>
          <a:endParaRPr lang="en-US"/>
        </a:p>
      </dgm:t>
    </dgm:pt>
    <dgm:pt modelId="{88F8EA8D-640F-E24F-ADA5-FD2DE9A38193}" type="pres">
      <dgm:prSet presAssocID="{A02D592E-B5CC-CB48-A2C1-0020A9CB9DD2}" presName="conn2-1" presStyleLbl="parChTrans1D3" presStyleIdx="4" presStyleCnt="10"/>
      <dgm:spPr/>
      <dgm:t>
        <a:bodyPr/>
        <a:lstStyle/>
        <a:p>
          <a:endParaRPr lang="en-US"/>
        </a:p>
      </dgm:t>
    </dgm:pt>
    <dgm:pt modelId="{B026394D-411E-7A40-9B49-B91D8B59D0EE}" type="pres">
      <dgm:prSet presAssocID="{A02D592E-B5CC-CB48-A2C1-0020A9CB9DD2}" presName="connTx" presStyleLbl="parChTrans1D3" presStyleIdx="4" presStyleCnt="10"/>
      <dgm:spPr/>
      <dgm:t>
        <a:bodyPr/>
        <a:lstStyle/>
        <a:p>
          <a:endParaRPr lang="en-US"/>
        </a:p>
      </dgm:t>
    </dgm:pt>
    <dgm:pt modelId="{7C4A7C9A-2FCA-B347-808A-07019C16E41A}" type="pres">
      <dgm:prSet presAssocID="{F8585366-6EF9-C04E-9C31-951040243838}" presName="root2" presStyleCnt="0"/>
      <dgm:spPr/>
      <dgm:t>
        <a:bodyPr/>
        <a:lstStyle/>
        <a:p>
          <a:endParaRPr lang="en-US"/>
        </a:p>
      </dgm:t>
    </dgm:pt>
    <dgm:pt modelId="{837AA184-092C-264F-AF81-BD7183116301}" type="pres">
      <dgm:prSet presAssocID="{F8585366-6EF9-C04E-9C31-951040243838}" presName="LevelTwoTextNode" presStyleLbl="node3" presStyleIdx="4" presStyleCnt="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D41D0B5-C393-A04F-99C2-CD0BCA4249CB}" type="pres">
      <dgm:prSet presAssocID="{F8585366-6EF9-C04E-9C31-951040243838}" presName="level3hierChild" presStyleCnt="0"/>
      <dgm:spPr/>
      <dgm:t>
        <a:bodyPr/>
        <a:lstStyle/>
        <a:p>
          <a:endParaRPr lang="en-US"/>
        </a:p>
      </dgm:t>
    </dgm:pt>
    <dgm:pt modelId="{43B2A3BC-42F3-534B-B54D-099D74FCA0B5}" type="pres">
      <dgm:prSet presAssocID="{D59A8E00-1C18-D444-B2C0-5F2739AB398F}" presName="conn2-1" presStyleLbl="parChTrans1D3" presStyleIdx="5" presStyleCnt="10"/>
      <dgm:spPr/>
      <dgm:t>
        <a:bodyPr/>
        <a:lstStyle/>
        <a:p>
          <a:endParaRPr lang="en-US"/>
        </a:p>
      </dgm:t>
    </dgm:pt>
    <dgm:pt modelId="{F9487D63-C6CB-834B-A116-E36ED405DEE9}" type="pres">
      <dgm:prSet presAssocID="{D59A8E00-1C18-D444-B2C0-5F2739AB398F}" presName="connTx" presStyleLbl="parChTrans1D3" presStyleIdx="5" presStyleCnt="10"/>
      <dgm:spPr/>
      <dgm:t>
        <a:bodyPr/>
        <a:lstStyle/>
        <a:p>
          <a:endParaRPr lang="en-US"/>
        </a:p>
      </dgm:t>
    </dgm:pt>
    <dgm:pt modelId="{F8FD051A-EF67-1748-9636-B1B7152A9B88}" type="pres">
      <dgm:prSet presAssocID="{4C2CBBBB-7974-6E45-B394-0BC9B2E43CF1}" presName="root2" presStyleCnt="0"/>
      <dgm:spPr/>
      <dgm:t>
        <a:bodyPr/>
        <a:lstStyle/>
        <a:p>
          <a:endParaRPr lang="en-US"/>
        </a:p>
      </dgm:t>
    </dgm:pt>
    <dgm:pt modelId="{24636CD3-3BB4-3E46-B5AD-02B5C1FA76AB}" type="pres">
      <dgm:prSet presAssocID="{4C2CBBBB-7974-6E45-B394-0BC9B2E43CF1}" presName="LevelTwoTextNode" presStyleLbl="node3" presStyleIdx="5" presStyleCnt="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9F6F44-8B7A-DA46-88A2-EB08BFCE0CB9}" type="pres">
      <dgm:prSet presAssocID="{4C2CBBBB-7974-6E45-B394-0BC9B2E43CF1}" presName="level3hierChild" presStyleCnt="0"/>
      <dgm:spPr/>
      <dgm:t>
        <a:bodyPr/>
        <a:lstStyle/>
        <a:p>
          <a:endParaRPr lang="en-US"/>
        </a:p>
      </dgm:t>
    </dgm:pt>
    <dgm:pt modelId="{A2482DC7-515A-0144-8E9C-3BF4ECBE8966}" type="pres">
      <dgm:prSet presAssocID="{E0EC29E9-06C2-3348-8465-82B8865BE3EB}" presName="conn2-1" presStyleLbl="parChTrans1D2" presStyleIdx="2" presStyleCnt="4"/>
      <dgm:spPr/>
      <dgm:t>
        <a:bodyPr/>
        <a:lstStyle/>
        <a:p>
          <a:endParaRPr lang="en-US"/>
        </a:p>
      </dgm:t>
    </dgm:pt>
    <dgm:pt modelId="{1A508D80-682D-7B46-BB81-1E5505334AE2}" type="pres">
      <dgm:prSet presAssocID="{E0EC29E9-06C2-3348-8465-82B8865BE3EB}" presName="connTx" presStyleLbl="parChTrans1D2" presStyleIdx="2" presStyleCnt="4"/>
      <dgm:spPr/>
      <dgm:t>
        <a:bodyPr/>
        <a:lstStyle/>
        <a:p>
          <a:endParaRPr lang="en-US"/>
        </a:p>
      </dgm:t>
    </dgm:pt>
    <dgm:pt modelId="{DA91BAE8-A8EE-1A40-9B24-067F6441B1F6}" type="pres">
      <dgm:prSet presAssocID="{F0785929-402E-7A4C-A183-F61D87D36EE0}" presName="root2" presStyleCnt="0"/>
      <dgm:spPr/>
      <dgm:t>
        <a:bodyPr/>
        <a:lstStyle/>
        <a:p>
          <a:endParaRPr lang="en-US"/>
        </a:p>
      </dgm:t>
    </dgm:pt>
    <dgm:pt modelId="{14BF761A-2B10-E142-B490-F02545453C7E}" type="pres">
      <dgm:prSet presAssocID="{F0785929-402E-7A4C-A183-F61D87D36EE0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4B7380E-6AB5-414F-A99B-933D2E2E268B}" type="pres">
      <dgm:prSet presAssocID="{F0785929-402E-7A4C-A183-F61D87D36EE0}" presName="level3hierChild" presStyleCnt="0"/>
      <dgm:spPr/>
      <dgm:t>
        <a:bodyPr/>
        <a:lstStyle/>
        <a:p>
          <a:endParaRPr lang="en-US"/>
        </a:p>
      </dgm:t>
    </dgm:pt>
    <dgm:pt modelId="{6E630DCF-D7B1-DA4B-A1D8-14AA31801597}" type="pres">
      <dgm:prSet presAssocID="{3F96A0F5-67F6-6444-BCC0-FD40671DB435}" presName="conn2-1" presStyleLbl="parChTrans1D3" presStyleIdx="6" presStyleCnt="10"/>
      <dgm:spPr/>
      <dgm:t>
        <a:bodyPr/>
        <a:lstStyle/>
        <a:p>
          <a:endParaRPr lang="en-US"/>
        </a:p>
      </dgm:t>
    </dgm:pt>
    <dgm:pt modelId="{6ACCEEB7-03F9-2747-9C06-6B6A33DCFE32}" type="pres">
      <dgm:prSet presAssocID="{3F96A0F5-67F6-6444-BCC0-FD40671DB435}" presName="connTx" presStyleLbl="parChTrans1D3" presStyleIdx="6" presStyleCnt="10"/>
      <dgm:spPr/>
      <dgm:t>
        <a:bodyPr/>
        <a:lstStyle/>
        <a:p>
          <a:endParaRPr lang="en-US"/>
        </a:p>
      </dgm:t>
    </dgm:pt>
    <dgm:pt modelId="{95497804-2521-A043-B49B-FDF32CF84773}" type="pres">
      <dgm:prSet presAssocID="{66E51B42-B9B1-D24C-9547-4BB0E5B608B9}" presName="root2" presStyleCnt="0"/>
      <dgm:spPr/>
      <dgm:t>
        <a:bodyPr/>
        <a:lstStyle/>
        <a:p>
          <a:endParaRPr lang="en-US"/>
        </a:p>
      </dgm:t>
    </dgm:pt>
    <dgm:pt modelId="{A4160F54-0731-214B-BFD6-C4988A5AB223}" type="pres">
      <dgm:prSet presAssocID="{66E51B42-B9B1-D24C-9547-4BB0E5B608B9}" presName="LevelTwoTextNode" presStyleLbl="node3" presStyleIdx="6" presStyleCnt="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95CCB14-4B56-964A-A4F8-12CC42ADA124}" type="pres">
      <dgm:prSet presAssocID="{66E51B42-B9B1-D24C-9547-4BB0E5B608B9}" presName="level3hierChild" presStyleCnt="0"/>
      <dgm:spPr/>
      <dgm:t>
        <a:bodyPr/>
        <a:lstStyle/>
        <a:p>
          <a:endParaRPr lang="en-US"/>
        </a:p>
      </dgm:t>
    </dgm:pt>
    <dgm:pt modelId="{810E393F-FFDE-F848-9586-501983FAE519}" type="pres">
      <dgm:prSet presAssocID="{3F6EDA51-AFD7-2F43-8224-FA976AFED85A}" presName="conn2-1" presStyleLbl="parChTrans1D3" presStyleIdx="7" presStyleCnt="10"/>
      <dgm:spPr/>
      <dgm:t>
        <a:bodyPr/>
        <a:lstStyle/>
        <a:p>
          <a:endParaRPr lang="en-US"/>
        </a:p>
      </dgm:t>
    </dgm:pt>
    <dgm:pt modelId="{3346B51D-7C77-1647-A769-A9F7FD043560}" type="pres">
      <dgm:prSet presAssocID="{3F6EDA51-AFD7-2F43-8224-FA976AFED85A}" presName="connTx" presStyleLbl="parChTrans1D3" presStyleIdx="7" presStyleCnt="10"/>
      <dgm:spPr/>
      <dgm:t>
        <a:bodyPr/>
        <a:lstStyle/>
        <a:p>
          <a:endParaRPr lang="en-US"/>
        </a:p>
      </dgm:t>
    </dgm:pt>
    <dgm:pt modelId="{44F84946-F5B7-B944-A118-C0B42A2CDE9B}" type="pres">
      <dgm:prSet presAssocID="{BD05B5C2-C1A9-904E-8A4D-7403BEB23707}" presName="root2" presStyleCnt="0"/>
      <dgm:spPr/>
      <dgm:t>
        <a:bodyPr/>
        <a:lstStyle/>
        <a:p>
          <a:endParaRPr lang="en-US"/>
        </a:p>
      </dgm:t>
    </dgm:pt>
    <dgm:pt modelId="{BEF87F44-9BF4-2B43-9137-CCF7A60ABF50}" type="pres">
      <dgm:prSet presAssocID="{BD05B5C2-C1A9-904E-8A4D-7403BEB23707}" presName="LevelTwoTextNode" presStyleLbl="node3" presStyleIdx="7" presStyleCnt="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64670BF-5696-9C47-B71B-8A4CFB11A80F}" type="pres">
      <dgm:prSet presAssocID="{BD05B5C2-C1A9-904E-8A4D-7403BEB23707}" presName="level3hierChild" presStyleCnt="0"/>
      <dgm:spPr/>
      <dgm:t>
        <a:bodyPr/>
        <a:lstStyle/>
        <a:p>
          <a:endParaRPr lang="en-US"/>
        </a:p>
      </dgm:t>
    </dgm:pt>
    <dgm:pt modelId="{F55BEDBC-2410-9147-9207-8D6C646E855D}" type="pres">
      <dgm:prSet presAssocID="{19CC43BD-0705-1546-9AF7-B32EAEFE7095}" presName="conn2-1" presStyleLbl="parChTrans1D2" presStyleIdx="3" presStyleCnt="4"/>
      <dgm:spPr/>
      <dgm:t>
        <a:bodyPr/>
        <a:lstStyle/>
        <a:p>
          <a:endParaRPr lang="en-US"/>
        </a:p>
      </dgm:t>
    </dgm:pt>
    <dgm:pt modelId="{6B28EE8B-9604-744C-896D-74E29F9B3275}" type="pres">
      <dgm:prSet presAssocID="{19CC43BD-0705-1546-9AF7-B32EAEFE7095}" presName="connTx" presStyleLbl="parChTrans1D2" presStyleIdx="3" presStyleCnt="4"/>
      <dgm:spPr/>
      <dgm:t>
        <a:bodyPr/>
        <a:lstStyle/>
        <a:p>
          <a:endParaRPr lang="en-US"/>
        </a:p>
      </dgm:t>
    </dgm:pt>
    <dgm:pt modelId="{D475DD45-7EE2-4E41-A349-A6C56010179E}" type="pres">
      <dgm:prSet presAssocID="{F45954AB-DD89-9F41-B9BB-04F343AADC73}" presName="root2" presStyleCnt="0"/>
      <dgm:spPr/>
      <dgm:t>
        <a:bodyPr/>
        <a:lstStyle/>
        <a:p>
          <a:endParaRPr lang="en-US"/>
        </a:p>
      </dgm:t>
    </dgm:pt>
    <dgm:pt modelId="{4ECDE9F8-D1C4-DB4B-AC8D-92C58CAA4B12}" type="pres">
      <dgm:prSet presAssocID="{F45954AB-DD89-9F41-B9BB-04F343AADC73}" presName="LevelTwoTextNode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2E0B225-AC53-5A49-9C5D-6A53E26EF768}" type="pres">
      <dgm:prSet presAssocID="{F45954AB-DD89-9F41-B9BB-04F343AADC73}" presName="level3hierChild" presStyleCnt="0"/>
      <dgm:spPr/>
      <dgm:t>
        <a:bodyPr/>
        <a:lstStyle/>
        <a:p>
          <a:endParaRPr lang="en-US"/>
        </a:p>
      </dgm:t>
    </dgm:pt>
    <dgm:pt modelId="{D86DBBD7-95C8-744D-9CB8-A1D2496419DE}" type="pres">
      <dgm:prSet presAssocID="{A6146826-D155-2846-9679-F6E0DFC7499F}" presName="conn2-1" presStyleLbl="parChTrans1D3" presStyleIdx="8" presStyleCnt="10"/>
      <dgm:spPr/>
      <dgm:t>
        <a:bodyPr/>
        <a:lstStyle/>
        <a:p>
          <a:endParaRPr lang="en-US"/>
        </a:p>
      </dgm:t>
    </dgm:pt>
    <dgm:pt modelId="{14C83B7E-DAE4-3345-8C50-98651CA7BDCE}" type="pres">
      <dgm:prSet presAssocID="{A6146826-D155-2846-9679-F6E0DFC7499F}" presName="connTx" presStyleLbl="parChTrans1D3" presStyleIdx="8" presStyleCnt="10"/>
      <dgm:spPr/>
      <dgm:t>
        <a:bodyPr/>
        <a:lstStyle/>
        <a:p>
          <a:endParaRPr lang="en-US"/>
        </a:p>
      </dgm:t>
    </dgm:pt>
    <dgm:pt modelId="{D69B22A9-B1FE-1E4B-92EA-1FE30646241D}" type="pres">
      <dgm:prSet presAssocID="{659C05F1-80B2-FD4E-936B-CEEA06C775AC}" presName="root2" presStyleCnt="0"/>
      <dgm:spPr/>
      <dgm:t>
        <a:bodyPr/>
        <a:lstStyle/>
        <a:p>
          <a:endParaRPr lang="en-US"/>
        </a:p>
      </dgm:t>
    </dgm:pt>
    <dgm:pt modelId="{D366ABCD-1D10-2447-A7F0-F7C66E5DA1F2}" type="pres">
      <dgm:prSet presAssocID="{659C05F1-80B2-FD4E-936B-CEEA06C775AC}" presName="LevelTwoTextNode" presStyleLbl="node3" presStyleIdx="8" presStyleCnt="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EC4C7C9-5685-D24D-9C32-7F24F14539C8}" type="pres">
      <dgm:prSet presAssocID="{659C05F1-80B2-FD4E-936B-CEEA06C775AC}" presName="level3hierChild" presStyleCnt="0"/>
      <dgm:spPr/>
      <dgm:t>
        <a:bodyPr/>
        <a:lstStyle/>
        <a:p>
          <a:endParaRPr lang="en-US"/>
        </a:p>
      </dgm:t>
    </dgm:pt>
    <dgm:pt modelId="{C11AA011-F9E8-314A-8FF1-CD427613080E}" type="pres">
      <dgm:prSet presAssocID="{AE8EB727-818A-ED43-9AAE-971BDC1AFF06}" presName="conn2-1" presStyleLbl="parChTrans1D3" presStyleIdx="9" presStyleCnt="10"/>
      <dgm:spPr/>
      <dgm:t>
        <a:bodyPr/>
        <a:lstStyle/>
        <a:p>
          <a:endParaRPr lang="en-US"/>
        </a:p>
      </dgm:t>
    </dgm:pt>
    <dgm:pt modelId="{05C26DC4-4B0A-4040-8C7C-E242351351FB}" type="pres">
      <dgm:prSet presAssocID="{AE8EB727-818A-ED43-9AAE-971BDC1AFF06}" presName="connTx" presStyleLbl="parChTrans1D3" presStyleIdx="9" presStyleCnt="10"/>
      <dgm:spPr/>
      <dgm:t>
        <a:bodyPr/>
        <a:lstStyle/>
        <a:p>
          <a:endParaRPr lang="en-US"/>
        </a:p>
      </dgm:t>
    </dgm:pt>
    <dgm:pt modelId="{075B0148-ADCE-8649-87DF-6BBB14F424DB}" type="pres">
      <dgm:prSet presAssocID="{37CCA521-D423-0D49-87C7-A1E2113BAA2F}" presName="root2" presStyleCnt="0"/>
      <dgm:spPr/>
      <dgm:t>
        <a:bodyPr/>
        <a:lstStyle/>
        <a:p>
          <a:endParaRPr lang="en-US"/>
        </a:p>
      </dgm:t>
    </dgm:pt>
    <dgm:pt modelId="{7700662D-8874-EC4C-837D-31183D561194}" type="pres">
      <dgm:prSet presAssocID="{37CCA521-D423-0D49-87C7-A1E2113BAA2F}" presName="LevelTwoTextNode" presStyleLbl="node3" presStyleIdx="9" presStyleCnt="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4B489DF-667F-0349-AD2F-CD2414238207}" type="pres">
      <dgm:prSet presAssocID="{37CCA521-D423-0D49-87C7-A1E2113BAA2F}" presName="level3hierChild" presStyleCnt="0"/>
      <dgm:spPr/>
      <dgm:t>
        <a:bodyPr/>
        <a:lstStyle/>
        <a:p>
          <a:endParaRPr lang="en-US"/>
        </a:p>
      </dgm:t>
    </dgm:pt>
  </dgm:ptLst>
  <dgm:cxnLst>
    <dgm:cxn modelId="{5845AAE3-1EE8-1A4C-A54C-76058A42075A}" type="presOf" srcId="{6F7CE216-7275-A343-827D-0BCC224201E9}" destId="{ED9E1522-D177-CC4C-B94C-3B1B45657882}" srcOrd="0" destOrd="0" presId="urn:microsoft.com/office/officeart/2005/8/layout/hierarchy2"/>
    <dgm:cxn modelId="{411935DA-7012-6340-BC7E-94A3B8668BF7}" type="presOf" srcId="{BD05B5C2-C1A9-904E-8A4D-7403BEB23707}" destId="{BEF87F44-9BF4-2B43-9137-CCF7A60ABF50}" srcOrd="0" destOrd="0" presId="urn:microsoft.com/office/officeart/2005/8/layout/hierarchy2"/>
    <dgm:cxn modelId="{01DBD4D3-4BED-3B4A-B61B-173C090C1442}" type="presOf" srcId="{F45954AB-DD89-9F41-B9BB-04F343AADC73}" destId="{4ECDE9F8-D1C4-DB4B-AC8D-92C58CAA4B12}" srcOrd="0" destOrd="0" presId="urn:microsoft.com/office/officeart/2005/8/layout/hierarchy2"/>
    <dgm:cxn modelId="{CBC65CB4-C860-694A-9438-C12EE9FB34A3}" type="presOf" srcId="{AE8EB727-818A-ED43-9AAE-971BDC1AFF06}" destId="{05C26DC4-4B0A-4040-8C7C-E242351351FB}" srcOrd="1" destOrd="0" presId="urn:microsoft.com/office/officeart/2005/8/layout/hierarchy2"/>
    <dgm:cxn modelId="{C1CD3353-ACE9-4249-8D08-D5049531E4E5}" type="presOf" srcId="{3F6EDA51-AFD7-2F43-8224-FA976AFED85A}" destId="{810E393F-FFDE-F848-9586-501983FAE519}" srcOrd="0" destOrd="0" presId="urn:microsoft.com/office/officeart/2005/8/layout/hierarchy2"/>
    <dgm:cxn modelId="{36C4F184-AE65-4B43-B668-41F7BCC4CCF6}" type="presOf" srcId="{DBBAC5FB-ACF9-574B-AE22-F53865811747}" destId="{0E15FCF3-5874-E841-A00E-09E676A4BE61}" srcOrd="0" destOrd="0" presId="urn:microsoft.com/office/officeart/2005/8/layout/hierarchy2"/>
    <dgm:cxn modelId="{B5EDCE9E-D74E-C64E-BC3F-DED9FAF0CFA7}" type="presOf" srcId="{19CC43BD-0705-1546-9AF7-B32EAEFE7095}" destId="{F55BEDBC-2410-9147-9207-8D6C646E855D}" srcOrd="0" destOrd="0" presId="urn:microsoft.com/office/officeart/2005/8/layout/hierarchy2"/>
    <dgm:cxn modelId="{C573386D-3189-634E-9A43-D03C2185573B}" type="presOf" srcId="{D1C014E6-2C18-9C46-A9AC-AF0067D31456}" destId="{8EF068AA-639F-8D4F-A694-3FEEE9610CBA}" srcOrd="1" destOrd="0" presId="urn:microsoft.com/office/officeart/2005/8/layout/hierarchy2"/>
    <dgm:cxn modelId="{455EBF16-1072-E045-8D82-198CDF2BEBDF}" type="presOf" srcId="{3F96A0F5-67F6-6444-BCC0-FD40671DB435}" destId="{6E630DCF-D7B1-DA4B-A1D8-14AA31801597}" srcOrd="0" destOrd="0" presId="urn:microsoft.com/office/officeart/2005/8/layout/hierarchy2"/>
    <dgm:cxn modelId="{6C8B9FEC-8E98-EE40-9679-DC08774F1E8B}" type="presOf" srcId="{07009D68-D109-494F-B253-FE11DB1C1558}" destId="{CB205E7C-E55D-AF4E-AF4F-2A11FB500977}" srcOrd="0" destOrd="0" presId="urn:microsoft.com/office/officeart/2005/8/layout/hierarchy2"/>
    <dgm:cxn modelId="{C5E61132-E963-F54E-B2C9-D729C3F7912C}" type="presOf" srcId="{F0785929-402E-7A4C-A183-F61D87D36EE0}" destId="{14BF761A-2B10-E142-B490-F02545453C7E}" srcOrd="0" destOrd="0" presId="urn:microsoft.com/office/officeart/2005/8/layout/hierarchy2"/>
    <dgm:cxn modelId="{78A47DB4-3F5F-A840-9797-64D17ECD3678}" type="presOf" srcId="{A02D592E-B5CC-CB48-A2C1-0020A9CB9DD2}" destId="{B026394D-411E-7A40-9B49-B91D8B59D0EE}" srcOrd="1" destOrd="0" presId="urn:microsoft.com/office/officeart/2005/8/layout/hierarchy2"/>
    <dgm:cxn modelId="{34D73353-2283-4C46-A434-021059AAF779}" type="presOf" srcId="{138109D2-6C5E-9F4C-A7FF-5FFF841698CD}" destId="{51D13900-9C5B-0642-BDF2-9C8AE6E2E07B}" srcOrd="0" destOrd="0" presId="urn:microsoft.com/office/officeart/2005/8/layout/hierarchy2"/>
    <dgm:cxn modelId="{72C45172-CBFF-4D4D-9000-793A7EE4EF8E}" type="presOf" srcId="{7E32CC8B-66F5-BA4A-BD51-7B476B88A817}" destId="{E448D9C5-8C7C-8E4D-AC76-E8E9FB24FA35}" srcOrd="0" destOrd="0" presId="urn:microsoft.com/office/officeart/2005/8/layout/hierarchy2"/>
    <dgm:cxn modelId="{23822F16-10D4-6D4A-8D3D-12E246947326}" type="presOf" srcId="{66E51B42-B9B1-D24C-9547-4BB0E5B608B9}" destId="{A4160F54-0731-214B-BFD6-C4988A5AB223}" srcOrd="0" destOrd="0" presId="urn:microsoft.com/office/officeart/2005/8/layout/hierarchy2"/>
    <dgm:cxn modelId="{93799720-ADEF-B741-B755-5F26E7D92F67}" srcId="{6F7CE216-7275-A343-827D-0BCC224201E9}" destId="{F8585366-6EF9-C04E-9C31-951040243838}" srcOrd="1" destOrd="0" parTransId="{A02D592E-B5CC-CB48-A2C1-0020A9CB9DD2}" sibTransId="{E142E1A3-D4C8-C64B-9453-0FFB821B00D4}"/>
    <dgm:cxn modelId="{296E1777-ACC7-5A41-B47F-B1A17207E506}" srcId="{138109D2-6C5E-9F4C-A7FF-5FFF841698CD}" destId="{F0785929-402E-7A4C-A183-F61D87D36EE0}" srcOrd="2" destOrd="0" parTransId="{E0EC29E9-06C2-3348-8465-82B8865BE3EB}" sibTransId="{2A91AFF2-E0F0-0640-942E-1E28F573F62E}"/>
    <dgm:cxn modelId="{E2184270-DA3D-A24C-8914-455C279EDF4C}" type="presOf" srcId="{4C2CBBBB-7974-6E45-B394-0BC9B2E43CF1}" destId="{24636CD3-3BB4-3E46-B5AD-02B5C1FA76AB}" srcOrd="0" destOrd="0" presId="urn:microsoft.com/office/officeart/2005/8/layout/hierarchy2"/>
    <dgm:cxn modelId="{546FF55B-E6CC-B544-A8AF-5955B77925B0}" type="presOf" srcId="{5D5883F8-EEA5-274E-BA2B-D57056978E2D}" destId="{D5C570F4-EDCD-AC49-A472-43F169486163}" srcOrd="1" destOrd="0" presId="urn:microsoft.com/office/officeart/2005/8/layout/hierarchy2"/>
    <dgm:cxn modelId="{5FDA1436-BD10-F54A-BFDE-988CF0900F36}" type="presOf" srcId="{32E56D19-24DE-8C4C-8F0B-C8AE062E7BEA}" destId="{776B8AA5-9573-2448-94E8-2A9FD55D3AC4}" srcOrd="0" destOrd="0" presId="urn:microsoft.com/office/officeart/2005/8/layout/hierarchy2"/>
    <dgm:cxn modelId="{A180E838-C5AA-054E-B795-9AC9A3555C8A}" type="presOf" srcId="{3F96A0F5-67F6-6444-BCC0-FD40671DB435}" destId="{6ACCEEB7-03F9-2747-9C06-6B6A33DCFE32}" srcOrd="1" destOrd="0" presId="urn:microsoft.com/office/officeart/2005/8/layout/hierarchy2"/>
    <dgm:cxn modelId="{1F9F3F2B-D218-F243-84B8-2358A4878510}" srcId="{138109D2-6C5E-9F4C-A7FF-5FFF841698CD}" destId="{6F7CE216-7275-A343-827D-0BCC224201E9}" srcOrd="1" destOrd="0" parTransId="{03EDDDEF-AC30-4243-B505-6B9238D12920}" sibTransId="{3BDFDFDD-2181-9A48-812F-3489D18C0285}"/>
    <dgm:cxn modelId="{CB7589B4-E91B-6748-92B1-FFC965FECF23}" type="presOf" srcId="{3F6EDA51-AFD7-2F43-8224-FA976AFED85A}" destId="{3346B51D-7C77-1647-A769-A9F7FD043560}" srcOrd="1" destOrd="0" presId="urn:microsoft.com/office/officeart/2005/8/layout/hierarchy2"/>
    <dgm:cxn modelId="{269ECBBC-7B0D-064C-808B-794D1DAC14EF}" type="presOf" srcId="{A6146826-D155-2846-9679-F6E0DFC7499F}" destId="{14C83B7E-DAE4-3345-8C50-98651CA7BDCE}" srcOrd="1" destOrd="0" presId="urn:microsoft.com/office/officeart/2005/8/layout/hierarchy2"/>
    <dgm:cxn modelId="{6415CC1A-1CC3-774D-B325-F66FDBF50E76}" type="presOf" srcId="{07009D68-D109-494F-B253-FE11DB1C1558}" destId="{15135733-8781-E44B-8700-67E9D9DA744B}" srcOrd="1" destOrd="0" presId="urn:microsoft.com/office/officeart/2005/8/layout/hierarchy2"/>
    <dgm:cxn modelId="{09D9A492-987C-384B-982A-30B2DFB4EEBA}" type="presOf" srcId="{B1A50E13-75B1-0F4B-B90F-5ED73434770D}" destId="{5D954D30-1E11-4D4C-8780-E45AEAB93E85}" srcOrd="0" destOrd="0" presId="urn:microsoft.com/office/officeart/2005/8/layout/hierarchy2"/>
    <dgm:cxn modelId="{04FBA027-603F-F54E-A8AD-EE0F304B3585}" srcId="{138109D2-6C5E-9F4C-A7FF-5FFF841698CD}" destId="{F45954AB-DD89-9F41-B9BB-04F343AADC73}" srcOrd="3" destOrd="0" parTransId="{19CC43BD-0705-1546-9AF7-B32EAEFE7095}" sibTransId="{051CF935-953C-1E47-8C45-21C5B53D14FC}"/>
    <dgm:cxn modelId="{26F74A7E-0845-8649-B0DC-6C9E5D1EA234}" srcId="{F6C85459-0496-A445-8C38-F5C46E263588}" destId="{CEEDB485-13A1-4F47-B725-5240F49F4E2C}" srcOrd="1" destOrd="0" parTransId="{D1C014E6-2C18-9C46-A9AC-AF0067D31456}" sibTransId="{5791C306-1EA3-1741-A68A-BD207B7645A6}"/>
    <dgm:cxn modelId="{64720248-E8C8-9447-A83C-2A802837A9BE}" type="presOf" srcId="{6F55CBD7-1D5C-7B43-AB67-2292F60F3ECF}" destId="{31143536-A058-8047-BBA9-9492005B20A6}" srcOrd="0" destOrd="0" presId="urn:microsoft.com/office/officeart/2005/8/layout/hierarchy2"/>
    <dgm:cxn modelId="{4B3A8DCA-7EA1-B149-92C4-FF85B7D47C8E}" type="presOf" srcId="{0AEE0639-45A4-B644-A324-97D2BB4560A7}" destId="{AC322424-43A4-7E44-AE84-71E419B30808}" srcOrd="1" destOrd="0" presId="urn:microsoft.com/office/officeart/2005/8/layout/hierarchy2"/>
    <dgm:cxn modelId="{A11D2B2A-28B9-A742-A9D4-696EE221BDC8}" srcId="{F0785929-402E-7A4C-A183-F61D87D36EE0}" destId="{66E51B42-B9B1-D24C-9547-4BB0E5B608B9}" srcOrd="0" destOrd="0" parTransId="{3F96A0F5-67F6-6444-BCC0-FD40671DB435}" sibTransId="{5497DD68-735F-534F-A7EF-811383B06C18}"/>
    <dgm:cxn modelId="{3FA02B7F-2D12-F14A-A514-B7217B039E6F}" type="presOf" srcId="{D59A8E00-1C18-D444-B2C0-5F2739AB398F}" destId="{F9487D63-C6CB-834B-A116-E36ED405DEE9}" srcOrd="1" destOrd="0" presId="urn:microsoft.com/office/officeart/2005/8/layout/hierarchy2"/>
    <dgm:cxn modelId="{97C5B9BB-6D54-3C4C-AAD4-8DE815C2C28F}" type="presOf" srcId="{B1A50E13-75B1-0F4B-B90F-5ED73434770D}" destId="{153E3871-242A-5F4E-9B8D-96BBFB451268}" srcOrd="1" destOrd="0" presId="urn:microsoft.com/office/officeart/2005/8/layout/hierarchy2"/>
    <dgm:cxn modelId="{5D2BA290-5D0D-E04A-90A1-DA397AB35E30}" type="presOf" srcId="{49A3BCE9-01F4-9548-BBB0-4DD19190CBCB}" destId="{4D506EC2-79B1-A940-B20B-A150ED114BF3}" srcOrd="0" destOrd="0" presId="urn:microsoft.com/office/officeart/2005/8/layout/hierarchy2"/>
    <dgm:cxn modelId="{DAAC8A0E-34D9-3C40-BB9C-50E4E84157BA}" type="presOf" srcId="{F8585366-6EF9-C04E-9C31-951040243838}" destId="{837AA184-092C-264F-AF81-BD7183116301}" srcOrd="0" destOrd="0" presId="urn:microsoft.com/office/officeart/2005/8/layout/hierarchy2"/>
    <dgm:cxn modelId="{2A74E826-2FC1-FD40-A286-F009EE688FDC}" type="presOf" srcId="{A6146826-D155-2846-9679-F6E0DFC7499F}" destId="{D86DBBD7-95C8-744D-9CB8-A1D2496419DE}" srcOrd="0" destOrd="0" presId="urn:microsoft.com/office/officeart/2005/8/layout/hierarchy2"/>
    <dgm:cxn modelId="{95DD482F-CF03-1E45-91B2-753B09609B44}" type="presOf" srcId="{F6C85459-0496-A445-8C38-F5C46E263588}" destId="{674D8674-94A0-B94B-82BC-4FB072B7F3D2}" srcOrd="0" destOrd="0" presId="urn:microsoft.com/office/officeart/2005/8/layout/hierarchy2"/>
    <dgm:cxn modelId="{F87F4A4C-0A52-8A49-8B98-39E5CC3D6F67}" type="presOf" srcId="{CA79F267-19DF-E846-A877-4BB49F9A3499}" destId="{D60BC609-252E-DA43-A3FA-48C7F15E5546}" srcOrd="0" destOrd="0" presId="urn:microsoft.com/office/officeart/2005/8/layout/hierarchy2"/>
    <dgm:cxn modelId="{197971F2-D361-CE41-968B-F0AAFF78B139}" type="presOf" srcId="{7E32CC8B-66F5-BA4A-BD51-7B476B88A817}" destId="{05E84C2C-46BF-5E4B-B29C-7504AAAB43B3}" srcOrd="1" destOrd="0" presId="urn:microsoft.com/office/officeart/2005/8/layout/hierarchy2"/>
    <dgm:cxn modelId="{95605D43-5C7C-AB4C-A3D0-919AD8CFF943}" type="presOf" srcId="{37CCA521-D423-0D49-87C7-A1E2113BAA2F}" destId="{7700662D-8874-EC4C-837D-31183D561194}" srcOrd="0" destOrd="0" presId="urn:microsoft.com/office/officeart/2005/8/layout/hierarchy2"/>
    <dgm:cxn modelId="{68A6D8F0-F0D2-DE40-B976-26E17CAA3AB8}" type="presOf" srcId="{03EDDDEF-AC30-4243-B505-6B9238D12920}" destId="{2120C8F4-55DA-3E4A-8E45-101E02508E6C}" srcOrd="0" destOrd="0" presId="urn:microsoft.com/office/officeart/2005/8/layout/hierarchy2"/>
    <dgm:cxn modelId="{C1520270-6D81-4A46-8723-4ADC0F522991}" srcId="{F6C85459-0496-A445-8C38-F5C46E263588}" destId="{CA79F267-19DF-E846-A877-4BB49F9A3499}" srcOrd="2" destOrd="0" parTransId="{5D5883F8-EEA5-274E-BA2B-D57056978E2D}" sibTransId="{9F3DE3CA-714E-234E-A8F5-8622D66DE299}"/>
    <dgm:cxn modelId="{494966B8-24D3-154E-9433-6D3B571E438F}" srcId="{F45954AB-DD89-9F41-B9BB-04F343AADC73}" destId="{659C05F1-80B2-FD4E-936B-CEEA06C775AC}" srcOrd="0" destOrd="0" parTransId="{A6146826-D155-2846-9679-F6E0DFC7499F}" sibTransId="{A22B2089-2066-6B4D-9B22-BCEFB5605BA8}"/>
    <dgm:cxn modelId="{E6647E7E-BD76-D04B-89E9-76F95AB07E72}" type="presOf" srcId="{D1C014E6-2C18-9C46-A9AC-AF0067D31456}" destId="{3693247F-D8C3-D345-84AD-A51C24611E3F}" srcOrd="0" destOrd="0" presId="urn:microsoft.com/office/officeart/2005/8/layout/hierarchy2"/>
    <dgm:cxn modelId="{7BA50E66-F082-BD41-97F3-D966C8C7FF6A}" srcId="{7CAEC374-C290-F347-A1FD-512E74509CCF}" destId="{49A3BCE9-01F4-9548-BBB0-4DD19190CBCB}" srcOrd="0" destOrd="0" parTransId="{0AEE0639-45A4-B644-A324-97D2BB4560A7}" sibTransId="{74329A5F-33D0-1546-85EC-1E69412DD828}"/>
    <dgm:cxn modelId="{54962645-A9F0-F74E-90AB-7E546FEAFBB4}" type="presOf" srcId="{659C05F1-80B2-FD4E-936B-CEEA06C775AC}" destId="{D366ABCD-1D10-2447-A7F0-F7C66E5DA1F2}" srcOrd="0" destOrd="0" presId="urn:microsoft.com/office/officeart/2005/8/layout/hierarchy2"/>
    <dgm:cxn modelId="{6FE88A2B-B8C9-C742-ABCD-85436407193F}" srcId="{138109D2-6C5E-9F4C-A7FF-5FFF841698CD}" destId="{F6C85459-0496-A445-8C38-F5C46E263588}" srcOrd="0" destOrd="0" parTransId="{C0BCF4A2-2124-2144-BA83-CF53D3028A2F}" sibTransId="{2D0A0534-B5F0-394C-BDDF-B4373B774E05}"/>
    <dgm:cxn modelId="{509D48C2-0171-B74C-A3BD-EB789384CFE4}" type="presOf" srcId="{A02D592E-B5CC-CB48-A2C1-0020A9CB9DD2}" destId="{88F8EA8D-640F-E24F-ADA5-FD2DE9A38193}" srcOrd="0" destOrd="0" presId="urn:microsoft.com/office/officeart/2005/8/layout/hierarchy2"/>
    <dgm:cxn modelId="{F113DAFF-9B75-924F-A5A0-1BD9D44CF865}" srcId="{6F55CBD7-1D5C-7B43-AB67-2292F60F3ECF}" destId="{138109D2-6C5E-9F4C-A7FF-5FFF841698CD}" srcOrd="0" destOrd="0" parTransId="{2F7BDC70-A315-5645-807C-CD7389FCCDCC}" sibTransId="{8598A277-F065-BE4D-A5F0-8644D108CC34}"/>
    <dgm:cxn modelId="{02EE27F9-FA5B-614B-83C4-5B611599C7E6}" type="presOf" srcId="{19CC43BD-0705-1546-9AF7-B32EAEFE7095}" destId="{6B28EE8B-9604-744C-896D-74E29F9B3275}" srcOrd="1" destOrd="0" presId="urn:microsoft.com/office/officeart/2005/8/layout/hierarchy2"/>
    <dgm:cxn modelId="{3086B9E7-FAD1-694B-A81C-D2B4EA01B3DE}" type="presOf" srcId="{CEEDB485-13A1-4F47-B725-5240F49F4E2C}" destId="{01BF746C-69A6-1C42-86F6-8059BB15E9E2}" srcOrd="0" destOrd="0" presId="urn:microsoft.com/office/officeart/2005/8/layout/hierarchy2"/>
    <dgm:cxn modelId="{8723D11B-7A42-9B40-9479-17F80890FE9C}" type="presOf" srcId="{C0BCF4A2-2124-2144-BA83-CF53D3028A2F}" destId="{BA771EF9-AD39-4F4B-B90D-B21E434BB68E}" srcOrd="0" destOrd="0" presId="urn:microsoft.com/office/officeart/2005/8/layout/hierarchy2"/>
    <dgm:cxn modelId="{3957956A-441C-5046-8780-18000C6BEBA8}" type="presOf" srcId="{03EDDDEF-AC30-4243-B505-6B9238D12920}" destId="{CC9C4685-D8ED-8D42-A211-01120DE4B213}" srcOrd="1" destOrd="0" presId="urn:microsoft.com/office/officeart/2005/8/layout/hierarchy2"/>
    <dgm:cxn modelId="{692B1423-EF50-1A4E-BF18-BC9BE37F1A24}" srcId="{6F7CE216-7275-A343-827D-0BCC224201E9}" destId="{4C2CBBBB-7974-6E45-B394-0BC9B2E43CF1}" srcOrd="2" destOrd="0" parTransId="{D59A8E00-1C18-D444-B2C0-5F2739AB398F}" sibTransId="{1E33690A-2889-B745-BF87-F60AD28326A2}"/>
    <dgm:cxn modelId="{BB82B059-3547-634C-B371-1E8E6F407CED}" type="presOf" srcId="{C0BCF4A2-2124-2144-BA83-CF53D3028A2F}" destId="{EA0C9655-2A64-D047-8BEA-2F8C416076A9}" srcOrd="1" destOrd="0" presId="urn:microsoft.com/office/officeart/2005/8/layout/hierarchy2"/>
    <dgm:cxn modelId="{89E94B97-AD9E-904B-A2BC-2FC3D5A22C2D}" srcId="{F0785929-402E-7A4C-A183-F61D87D36EE0}" destId="{BD05B5C2-C1A9-904E-8A4D-7403BEB23707}" srcOrd="1" destOrd="0" parTransId="{3F6EDA51-AFD7-2F43-8224-FA976AFED85A}" sibTransId="{7B6EECA1-7F29-3242-B25C-0FCFB835F37E}"/>
    <dgm:cxn modelId="{04546458-B187-D24E-917F-418A0B8F1F68}" type="presOf" srcId="{5D5883F8-EEA5-274E-BA2B-D57056978E2D}" destId="{5D24B2CE-D2CD-AD46-98E3-B19EB1C16747}" srcOrd="0" destOrd="0" presId="urn:microsoft.com/office/officeart/2005/8/layout/hierarchy2"/>
    <dgm:cxn modelId="{632737CD-73CA-DB4A-86A2-1BE77776D9FA}" srcId="{F6C85459-0496-A445-8C38-F5C46E263588}" destId="{7CAEC374-C290-F347-A1FD-512E74509CCF}" srcOrd="0" destOrd="0" parTransId="{07009D68-D109-494F-B253-FE11DB1C1558}" sibTransId="{45A0E0FC-A120-D54E-B099-34E7FFBFDE02}"/>
    <dgm:cxn modelId="{3CD2A617-DF51-B143-9C66-93F1AF46D886}" srcId="{F45954AB-DD89-9F41-B9BB-04F343AADC73}" destId="{37CCA521-D423-0D49-87C7-A1E2113BAA2F}" srcOrd="1" destOrd="0" parTransId="{AE8EB727-818A-ED43-9AAE-971BDC1AFF06}" sibTransId="{FAF6B0EF-768E-CC45-A004-699D93BA532F}"/>
    <dgm:cxn modelId="{C42A7A83-DD52-7F40-8ACB-09C222A7FF05}" type="presOf" srcId="{AE8EB727-818A-ED43-9AAE-971BDC1AFF06}" destId="{C11AA011-F9E8-314A-8FF1-CD427613080E}" srcOrd="0" destOrd="0" presId="urn:microsoft.com/office/officeart/2005/8/layout/hierarchy2"/>
    <dgm:cxn modelId="{86E1C25E-00B0-1B4A-98AB-8A220D0BEC03}" type="presOf" srcId="{D59A8E00-1C18-D444-B2C0-5F2739AB398F}" destId="{43B2A3BC-42F3-534B-B54D-099D74FCA0B5}" srcOrd="0" destOrd="0" presId="urn:microsoft.com/office/officeart/2005/8/layout/hierarchy2"/>
    <dgm:cxn modelId="{D6C34AB9-7C11-2444-8B18-E5D941D1B424}" type="presOf" srcId="{7CAEC374-C290-F347-A1FD-512E74509CCF}" destId="{92F9C778-A2A0-994C-8F5A-273D989CA749}" srcOrd="0" destOrd="0" presId="urn:microsoft.com/office/officeart/2005/8/layout/hierarchy2"/>
    <dgm:cxn modelId="{02ED3C24-C2A0-5646-A2D6-5C2FF15D9976}" type="presOf" srcId="{E0EC29E9-06C2-3348-8465-82B8865BE3EB}" destId="{1A508D80-682D-7B46-BB81-1E5505334AE2}" srcOrd="1" destOrd="0" presId="urn:microsoft.com/office/officeart/2005/8/layout/hierarchy2"/>
    <dgm:cxn modelId="{EA90BE45-F13D-8C4D-81E0-BFC8120F5FB3}" srcId="{6F7CE216-7275-A343-827D-0BCC224201E9}" destId="{32E56D19-24DE-8C4C-8F0B-C8AE062E7BEA}" srcOrd="0" destOrd="0" parTransId="{B1A50E13-75B1-0F4B-B90F-5ED73434770D}" sibTransId="{542703C0-F5AD-4744-B2DF-775B9852EBC8}"/>
    <dgm:cxn modelId="{51A10F6A-9DE2-7E48-835F-DA65750BCF7D}" type="presOf" srcId="{0AEE0639-45A4-B644-A324-97D2BB4560A7}" destId="{61E31B4E-E832-0A44-9788-A1B575F4A54A}" srcOrd="0" destOrd="0" presId="urn:microsoft.com/office/officeart/2005/8/layout/hierarchy2"/>
    <dgm:cxn modelId="{D44EB941-2036-504A-859C-7CA8212C7E39}" type="presOf" srcId="{E0EC29E9-06C2-3348-8465-82B8865BE3EB}" destId="{A2482DC7-515A-0144-8E9C-3BF4ECBE8966}" srcOrd="0" destOrd="0" presId="urn:microsoft.com/office/officeart/2005/8/layout/hierarchy2"/>
    <dgm:cxn modelId="{0AF0F5E7-B3E2-B646-BE4C-9094C26B5BD7}" srcId="{7CAEC374-C290-F347-A1FD-512E74509CCF}" destId="{DBBAC5FB-ACF9-574B-AE22-F53865811747}" srcOrd="1" destOrd="0" parTransId="{7E32CC8B-66F5-BA4A-BD51-7B476B88A817}" sibTransId="{D73CB791-0979-2C42-84BA-BCFAE5DC793B}"/>
    <dgm:cxn modelId="{F9993CE6-66EE-3E4D-A963-D4278E3A11AA}" type="presParOf" srcId="{31143536-A058-8047-BBA9-9492005B20A6}" destId="{ED51FED1-D7BD-594E-8CDC-336CF327B659}" srcOrd="0" destOrd="0" presId="urn:microsoft.com/office/officeart/2005/8/layout/hierarchy2"/>
    <dgm:cxn modelId="{0414A721-161D-954F-8F45-B387E305E247}" type="presParOf" srcId="{ED51FED1-D7BD-594E-8CDC-336CF327B659}" destId="{51D13900-9C5B-0642-BDF2-9C8AE6E2E07B}" srcOrd="0" destOrd="0" presId="urn:microsoft.com/office/officeart/2005/8/layout/hierarchy2"/>
    <dgm:cxn modelId="{3D56F9CB-2CE1-2441-A368-CE20EE3F73F8}" type="presParOf" srcId="{ED51FED1-D7BD-594E-8CDC-336CF327B659}" destId="{BFB06EE6-24F1-6F44-87FE-99650A98DA72}" srcOrd="1" destOrd="0" presId="urn:microsoft.com/office/officeart/2005/8/layout/hierarchy2"/>
    <dgm:cxn modelId="{030F03CE-BE40-2145-AE40-9C0329DA15B6}" type="presParOf" srcId="{BFB06EE6-24F1-6F44-87FE-99650A98DA72}" destId="{BA771EF9-AD39-4F4B-B90D-B21E434BB68E}" srcOrd="0" destOrd="0" presId="urn:microsoft.com/office/officeart/2005/8/layout/hierarchy2"/>
    <dgm:cxn modelId="{6F079298-789B-3C4B-A711-9891208A57A1}" type="presParOf" srcId="{BA771EF9-AD39-4F4B-B90D-B21E434BB68E}" destId="{EA0C9655-2A64-D047-8BEA-2F8C416076A9}" srcOrd="0" destOrd="0" presId="urn:microsoft.com/office/officeart/2005/8/layout/hierarchy2"/>
    <dgm:cxn modelId="{03AF8AFC-C4C8-4044-95F1-17EEE32805C4}" type="presParOf" srcId="{BFB06EE6-24F1-6F44-87FE-99650A98DA72}" destId="{809D6A32-185D-E049-A2C5-B7A5B46CBC10}" srcOrd="1" destOrd="0" presId="urn:microsoft.com/office/officeart/2005/8/layout/hierarchy2"/>
    <dgm:cxn modelId="{BB3446BB-8CDA-D548-85A4-2AC67289D24A}" type="presParOf" srcId="{809D6A32-185D-E049-A2C5-B7A5B46CBC10}" destId="{674D8674-94A0-B94B-82BC-4FB072B7F3D2}" srcOrd="0" destOrd="0" presId="urn:microsoft.com/office/officeart/2005/8/layout/hierarchy2"/>
    <dgm:cxn modelId="{CD574183-BE08-BC43-9100-32633EB2A699}" type="presParOf" srcId="{809D6A32-185D-E049-A2C5-B7A5B46CBC10}" destId="{3855F5EB-3666-0E4B-853B-E0E704DC2B03}" srcOrd="1" destOrd="0" presId="urn:microsoft.com/office/officeart/2005/8/layout/hierarchy2"/>
    <dgm:cxn modelId="{6CC7120A-A63C-6945-8ADF-7F6D39765353}" type="presParOf" srcId="{3855F5EB-3666-0E4B-853B-E0E704DC2B03}" destId="{CB205E7C-E55D-AF4E-AF4F-2A11FB500977}" srcOrd="0" destOrd="0" presId="urn:microsoft.com/office/officeart/2005/8/layout/hierarchy2"/>
    <dgm:cxn modelId="{84FFAED2-B7A3-0544-AC72-A3436525468F}" type="presParOf" srcId="{CB205E7C-E55D-AF4E-AF4F-2A11FB500977}" destId="{15135733-8781-E44B-8700-67E9D9DA744B}" srcOrd="0" destOrd="0" presId="urn:microsoft.com/office/officeart/2005/8/layout/hierarchy2"/>
    <dgm:cxn modelId="{75ACF184-8E69-0F45-94E5-8745836134A7}" type="presParOf" srcId="{3855F5EB-3666-0E4B-853B-E0E704DC2B03}" destId="{DA34FC15-081E-6B49-BCB4-0A0734888AFA}" srcOrd="1" destOrd="0" presId="urn:microsoft.com/office/officeart/2005/8/layout/hierarchy2"/>
    <dgm:cxn modelId="{880333B6-9821-D44A-ABF9-F92C81546A6D}" type="presParOf" srcId="{DA34FC15-081E-6B49-BCB4-0A0734888AFA}" destId="{92F9C778-A2A0-994C-8F5A-273D989CA749}" srcOrd="0" destOrd="0" presId="urn:microsoft.com/office/officeart/2005/8/layout/hierarchy2"/>
    <dgm:cxn modelId="{AD35B178-23AF-0745-A8D0-21454FEF6796}" type="presParOf" srcId="{DA34FC15-081E-6B49-BCB4-0A0734888AFA}" destId="{5E534841-B8A2-CF42-9C93-94308154E75E}" srcOrd="1" destOrd="0" presId="urn:microsoft.com/office/officeart/2005/8/layout/hierarchy2"/>
    <dgm:cxn modelId="{4FBC1EE0-CB4C-3A4D-99CC-29F42D7335D2}" type="presParOf" srcId="{5E534841-B8A2-CF42-9C93-94308154E75E}" destId="{61E31B4E-E832-0A44-9788-A1B575F4A54A}" srcOrd="0" destOrd="0" presId="urn:microsoft.com/office/officeart/2005/8/layout/hierarchy2"/>
    <dgm:cxn modelId="{6B10C1F0-8E47-4545-A0BB-228401EF5AD1}" type="presParOf" srcId="{61E31B4E-E832-0A44-9788-A1B575F4A54A}" destId="{AC322424-43A4-7E44-AE84-71E419B30808}" srcOrd="0" destOrd="0" presId="urn:microsoft.com/office/officeart/2005/8/layout/hierarchy2"/>
    <dgm:cxn modelId="{8FC0E959-1FE3-8549-88D9-A49730DD0D6A}" type="presParOf" srcId="{5E534841-B8A2-CF42-9C93-94308154E75E}" destId="{93EA6FD8-0300-1B40-BED0-FBBFA5342E2E}" srcOrd="1" destOrd="0" presId="urn:microsoft.com/office/officeart/2005/8/layout/hierarchy2"/>
    <dgm:cxn modelId="{FE2FEBB8-C71D-F147-AE85-EFB97ADE8F1A}" type="presParOf" srcId="{93EA6FD8-0300-1B40-BED0-FBBFA5342E2E}" destId="{4D506EC2-79B1-A940-B20B-A150ED114BF3}" srcOrd="0" destOrd="0" presId="urn:microsoft.com/office/officeart/2005/8/layout/hierarchy2"/>
    <dgm:cxn modelId="{35DA57A7-45D9-4747-8C72-B37286D35A86}" type="presParOf" srcId="{93EA6FD8-0300-1B40-BED0-FBBFA5342E2E}" destId="{380891E6-3160-F64A-95D8-35D1563271AC}" srcOrd="1" destOrd="0" presId="urn:microsoft.com/office/officeart/2005/8/layout/hierarchy2"/>
    <dgm:cxn modelId="{D1EE2D40-7159-9448-8D70-21E197337435}" type="presParOf" srcId="{5E534841-B8A2-CF42-9C93-94308154E75E}" destId="{E448D9C5-8C7C-8E4D-AC76-E8E9FB24FA35}" srcOrd="2" destOrd="0" presId="urn:microsoft.com/office/officeart/2005/8/layout/hierarchy2"/>
    <dgm:cxn modelId="{6434E1D5-907B-9E40-B127-E01EB8224CB8}" type="presParOf" srcId="{E448D9C5-8C7C-8E4D-AC76-E8E9FB24FA35}" destId="{05E84C2C-46BF-5E4B-B29C-7504AAAB43B3}" srcOrd="0" destOrd="0" presId="urn:microsoft.com/office/officeart/2005/8/layout/hierarchy2"/>
    <dgm:cxn modelId="{9B99E925-61E5-F04D-9D44-F10A834AFB50}" type="presParOf" srcId="{5E534841-B8A2-CF42-9C93-94308154E75E}" destId="{DE09087C-AE31-DC41-971C-457BE4B261AB}" srcOrd="3" destOrd="0" presId="urn:microsoft.com/office/officeart/2005/8/layout/hierarchy2"/>
    <dgm:cxn modelId="{6C3A3A8D-906B-0748-A513-959009F57093}" type="presParOf" srcId="{DE09087C-AE31-DC41-971C-457BE4B261AB}" destId="{0E15FCF3-5874-E841-A00E-09E676A4BE61}" srcOrd="0" destOrd="0" presId="urn:microsoft.com/office/officeart/2005/8/layout/hierarchy2"/>
    <dgm:cxn modelId="{21914EC2-2EB0-464E-A40B-D06A0233DC07}" type="presParOf" srcId="{DE09087C-AE31-DC41-971C-457BE4B261AB}" destId="{D0019258-94DE-3845-9BC2-A2C596DFB8E7}" srcOrd="1" destOrd="0" presId="urn:microsoft.com/office/officeart/2005/8/layout/hierarchy2"/>
    <dgm:cxn modelId="{8FDD9105-F7D7-A84B-80E1-71CA651D1EB0}" type="presParOf" srcId="{3855F5EB-3666-0E4B-853B-E0E704DC2B03}" destId="{3693247F-D8C3-D345-84AD-A51C24611E3F}" srcOrd="2" destOrd="0" presId="urn:microsoft.com/office/officeart/2005/8/layout/hierarchy2"/>
    <dgm:cxn modelId="{DE2088FC-FE22-7F45-81E1-611138ACA7F6}" type="presParOf" srcId="{3693247F-D8C3-D345-84AD-A51C24611E3F}" destId="{8EF068AA-639F-8D4F-A694-3FEEE9610CBA}" srcOrd="0" destOrd="0" presId="urn:microsoft.com/office/officeart/2005/8/layout/hierarchy2"/>
    <dgm:cxn modelId="{EDE4DDC4-C529-C64F-BABA-BF3A0C248DCD}" type="presParOf" srcId="{3855F5EB-3666-0E4B-853B-E0E704DC2B03}" destId="{1AEA4F7A-05C5-204A-B80F-DE2EDE03B3C1}" srcOrd="3" destOrd="0" presId="urn:microsoft.com/office/officeart/2005/8/layout/hierarchy2"/>
    <dgm:cxn modelId="{52574F96-D6E9-2A42-B5C2-7C1BF927CBA6}" type="presParOf" srcId="{1AEA4F7A-05C5-204A-B80F-DE2EDE03B3C1}" destId="{01BF746C-69A6-1C42-86F6-8059BB15E9E2}" srcOrd="0" destOrd="0" presId="urn:microsoft.com/office/officeart/2005/8/layout/hierarchy2"/>
    <dgm:cxn modelId="{7A3243E3-5DBD-C345-B36A-30D0E5FE34DF}" type="presParOf" srcId="{1AEA4F7A-05C5-204A-B80F-DE2EDE03B3C1}" destId="{6B7237A0-63B1-4145-8843-8AC8FC2FEB00}" srcOrd="1" destOrd="0" presId="urn:microsoft.com/office/officeart/2005/8/layout/hierarchy2"/>
    <dgm:cxn modelId="{655BA4D4-475E-8E43-9AE1-F09B314CD0E8}" type="presParOf" srcId="{3855F5EB-3666-0E4B-853B-E0E704DC2B03}" destId="{5D24B2CE-D2CD-AD46-98E3-B19EB1C16747}" srcOrd="4" destOrd="0" presId="urn:microsoft.com/office/officeart/2005/8/layout/hierarchy2"/>
    <dgm:cxn modelId="{1E8677D7-7C25-9548-ACFB-95E282DDCA1C}" type="presParOf" srcId="{5D24B2CE-D2CD-AD46-98E3-B19EB1C16747}" destId="{D5C570F4-EDCD-AC49-A472-43F169486163}" srcOrd="0" destOrd="0" presId="urn:microsoft.com/office/officeart/2005/8/layout/hierarchy2"/>
    <dgm:cxn modelId="{04DE0243-4989-4843-967F-F7453E0E5797}" type="presParOf" srcId="{3855F5EB-3666-0E4B-853B-E0E704DC2B03}" destId="{EE4E9295-1FB7-2147-BE8A-2CDD8A8309F3}" srcOrd="5" destOrd="0" presId="urn:microsoft.com/office/officeart/2005/8/layout/hierarchy2"/>
    <dgm:cxn modelId="{0D3B05C7-1AA3-B943-B1C0-37D56B6EF574}" type="presParOf" srcId="{EE4E9295-1FB7-2147-BE8A-2CDD8A8309F3}" destId="{D60BC609-252E-DA43-A3FA-48C7F15E5546}" srcOrd="0" destOrd="0" presId="urn:microsoft.com/office/officeart/2005/8/layout/hierarchy2"/>
    <dgm:cxn modelId="{2A195B00-A70E-7046-A953-4EEF55CA0BCF}" type="presParOf" srcId="{EE4E9295-1FB7-2147-BE8A-2CDD8A8309F3}" destId="{F7F24D59-4635-CE40-8419-456058CD48E9}" srcOrd="1" destOrd="0" presId="urn:microsoft.com/office/officeart/2005/8/layout/hierarchy2"/>
    <dgm:cxn modelId="{83D68E36-7879-E64C-95EB-C939359AFDFF}" type="presParOf" srcId="{BFB06EE6-24F1-6F44-87FE-99650A98DA72}" destId="{2120C8F4-55DA-3E4A-8E45-101E02508E6C}" srcOrd="2" destOrd="0" presId="urn:microsoft.com/office/officeart/2005/8/layout/hierarchy2"/>
    <dgm:cxn modelId="{73ED1FF1-B377-5944-AF09-7ABCE4446599}" type="presParOf" srcId="{2120C8F4-55DA-3E4A-8E45-101E02508E6C}" destId="{CC9C4685-D8ED-8D42-A211-01120DE4B213}" srcOrd="0" destOrd="0" presId="urn:microsoft.com/office/officeart/2005/8/layout/hierarchy2"/>
    <dgm:cxn modelId="{44B1B502-9863-3545-A781-29C0E400500B}" type="presParOf" srcId="{BFB06EE6-24F1-6F44-87FE-99650A98DA72}" destId="{F7C68991-4560-0A44-8D61-96FA7335CF06}" srcOrd="3" destOrd="0" presId="urn:microsoft.com/office/officeart/2005/8/layout/hierarchy2"/>
    <dgm:cxn modelId="{6D64F162-C875-FB48-BE58-C502F75CC6EF}" type="presParOf" srcId="{F7C68991-4560-0A44-8D61-96FA7335CF06}" destId="{ED9E1522-D177-CC4C-B94C-3B1B45657882}" srcOrd="0" destOrd="0" presId="urn:microsoft.com/office/officeart/2005/8/layout/hierarchy2"/>
    <dgm:cxn modelId="{03CC9A40-F72F-E24C-BF73-EB5840AB023C}" type="presParOf" srcId="{F7C68991-4560-0A44-8D61-96FA7335CF06}" destId="{A31CFF27-5F51-E447-A48A-B931B8CE26E6}" srcOrd="1" destOrd="0" presId="urn:microsoft.com/office/officeart/2005/8/layout/hierarchy2"/>
    <dgm:cxn modelId="{B4F30C3E-4C9E-D046-97B7-11F5AFF518AC}" type="presParOf" srcId="{A31CFF27-5F51-E447-A48A-B931B8CE26E6}" destId="{5D954D30-1E11-4D4C-8780-E45AEAB93E85}" srcOrd="0" destOrd="0" presId="urn:microsoft.com/office/officeart/2005/8/layout/hierarchy2"/>
    <dgm:cxn modelId="{28F02C97-A87C-174D-BAAA-F4594CCD361F}" type="presParOf" srcId="{5D954D30-1E11-4D4C-8780-E45AEAB93E85}" destId="{153E3871-242A-5F4E-9B8D-96BBFB451268}" srcOrd="0" destOrd="0" presId="urn:microsoft.com/office/officeart/2005/8/layout/hierarchy2"/>
    <dgm:cxn modelId="{61B18A4E-7268-7548-90C3-C0A43FC4544E}" type="presParOf" srcId="{A31CFF27-5F51-E447-A48A-B931B8CE26E6}" destId="{3A40AC44-2D26-B54C-961E-162AB91D2F2A}" srcOrd="1" destOrd="0" presId="urn:microsoft.com/office/officeart/2005/8/layout/hierarchy2"/>
    <dgm:cxn modelId="{4143ED09-E740-8644-8560-979E90D75B1D}" type="presParOf" srcId="{3A40AC44-2D26-B54C-961E-162AB91D2F2A}" destId="{776B8AA5-9573-2448-94E8-2A9FD55D3AC4}" srcOrd="0" destOrd="0" presId="urn:microsoft.com/office/officeart/2005/8/layout/hierarchy2"/>
    <dgm:cxn modelId="{E3C92146-9D84-DF4B-BE53-E76E9E8D0122}" type="presParOf" srcId="{3A40AC44-2D26-B54C-961E-162AB91D2F2A}" destId="{AE10EFA9-D935-5847-8068-B7BA6530A640}" srcOrd="1" destOrd="0" presId="urn:microsoft.com/office/officeart/2005/8/layout/hierarchy2"/>
    <dgm:cxn modelId="{64059805-12DE-194A-8C8F-CC54502BEF38}" type="presParOf" srcId="{A31CFF27-5F51-E447-A48A-B931B8CE26E6}" destId="{88F8EA8D-640F-E24F-ADA5-FD2DE9A38193}" srcOrd="2" destOrd="0" presId="urn:microsoft.com/office/officeart/2005/8/layout/hierarchy2"/>
    <dgm:cxn modelId="{C92FA86A-4D55-A74D-BEF9-214B94297480}" type="presParOf" srcId="{88F8EA8D-640F-E24F-ADA5-FD2DE9A38193}" destId="{B026394D-411E-7A40-9B49-B91D8B59D0EE}" srcOrd="0" destOrd="0" presId="urn:microsoft.com/office/officeart/2005/8/layout/hierarchy2"/>
    <dgm:cxn modelId="{DD70DA86-E05E-864C-B04B-86EB2D03F07A}" type="presParOf" srcId="{A31CFF27-5F51-E447-A48A-B931B8CE26E6}" destId="{7C4A7C9A-2FCA-B347-808A-07019C16E41A}" srcOrd="3" destOrd="0" presId="urn:microsoft.com/office/officeart/2005/8/layout/hierarchy2"/>
    <dgm:cxn modelId="{6EDFE7CC-21CD-274D-8A33-FA2FC2BE3A09}" type="presParOf" srcId="{7C4A7C9A-2FCA-B347-808A-07019C16E41A}" destId="{837AA184-092C-264F-AF81-BD7183116301}" srcOrd="0" destOrd="0" presId="urn:microsoft.com/office/officeart/2005/8/layout/hierarchy2"/>
    <dgm:cxn modelId="{20078CCC-0FC6-7C45-AE07-0B670B3A622A}" type="presParOf" srcId="{7C4A7C9A-2FCA-B347-808A-07019C16E41A}" destId="{AD41D0B5-C393-A04F-99C2-CD0BCA4249CB}" srcOrd="1" destOrd="0" presId="urn:microsoft.com/office/officeart/2005/8/layout/hierarchy2"/>
    <dgm:cxn modelId="{798F3038-3631-B743-88E5-C92903EE14AE}" type="presParOf" srcId="{A31CFF27-5F51-E447-A48A-B931B8CE26E6}" destId="{43B2A3BC-42F3-534B-B54D-099D74FCA0B5}" srcOrd="4" destOrd="0" presId="urn:microsoft.com/office/officeart/2005/8/layout/hierarchy2"/>
    <dgm:cxn modelId="{FD7427D6-1EAB-3840-994C-007E16630C41}" type="presParOf" srcId="{43B2A3BC-42F3-534B-B54D-099D74FCA0B5}" destId="{F9487D63-C6CB-834B-A116-E36ED405DEE9}" srcOrd="0" destOrd="0" presId="urn:microsoft.com/office/officeart/2005/8/layout/hierarchy2"/>
    <dgm:cxn modelId="{6ECDC790-5AF3-1A4B-B5B1-15BFDF24006E}" type="presParOf" srcId="{A31CFF27-5F51-E447-A48A-B931B8CE26E6}" destId="{F8FD051A-EF67-1748-9636-B1B7152A9B88}" srcOrd="5" destOrd="0" presId="urn:microsoft.com/office/officeart/2005/8/layout/hierarchy2"/>
    <dgm:cxn modelId="{0D51A23A-5631-C043-86A1-D750B8F6C69F}" type="presParOf" srcId="{F8FD051A-EF67-1748-9636-B1B7152A9B88}" destId="{24636CD3-3BB4-3E46-B5AD-02B5C1FA76AB}" srcOrd="0" destOrd="0" presId="urn:microsoft.com/office/officeart/2005/8/layout/hierarchy2"/>
    <dgm:cxn modelId="{3164ABE0-58B9-9E46-89DA-28B5307BC0E7}" type="presParOf" srcId="{F8FD051A-EF67-1748-9636-B1B7152A9B88}" destId="{569F6F44-8B7A-DA46-88A2-EB08BFCE0CB9}" srcOrd="1" destOrd="0" presId="urn:microsoft.com/office/officeart/2005/8/layout/hierarchy2"/>
    <dgm:cxn modelId="{33543ED6-F98E-8D44-A768-189BDF027CAC}" type="presParOf" srcId="{BFB06EE6-24F1-6F44-87FE-99650A98DA72}" destId="{A2482DC7-515A-0144-8E9C-3BF4ECBE8966}" srcOrd="4" destOrd="0" presId="urn:microsoft.com/office/officeart/2005/8/layout/hierarchy2"/>
    <dgm:cxn modelId="{7FD6E3A1-A645-1E44-9DB7-97AE10ABA9B2}" type="presParOf" srcId="{A2482DC7-515A-0144-8E9C-3BF4ECBE8966}" destId="{1A508D80-682D-7B46-BB81-1E5505334AE2}" srcOrd="0" destOrd="0" presId="urn:microsoft.com/office/officeart/2005/8/layout/hierarchy2"/>
    <dgm:cxn modelId="{3E8F6A74-7C0C-8B46-B109-0E537774DC2D}" type="presParOf" srcId="{BFB06EE6-24F1-6F44-87FE-99650A98DA72}" destId="{DA91BAE8-A8EE-1A40-9B24-067F6441B1F6}" srcOrd="5" destOrd="0" presId="urn:microsoft.com/office/officeart/2005/8/layout/hierarchy2"/>
    <dgm:cxn modelId="{BAE05BF5-5797-BF4A-A03C-F21A7BB36C01}" type="presParOf" srcId="{DA91BAE8-A8EE-1A40-9B24-067F6441B1F6}" destId="{14BF761A-2B10-E142-B490-F02545453C7E}" srcOrd="0" destOrd="0" presId="urn:microsoft.com/office/officeart/2005/8/layout/hierarchy2"/>
    <dgm:cxn modelId="{266F4505-AE5B-AD40-92CF-39579AA7CD7A}" type="presParOf" srcId="{DA91BAE8-A8EE-1A40-9B24-067F6441B1F6}" destId="{04B7380E-6AB5-414F-A99B-933D2E2E268B}" srcOrd="1" destOrd="0" presId="urn:microsoft.com/office/officeart/2005/8/layout/hierarchy2"/>
    <dgm:cxn modelId="{161579FA-B630-FB4E-9575-23CD873D109E}" type="presParOf" srcId="{04B7380E-6AB5-414F-A99B-933D2E2E268B}" destId="{6E630DCF-D7B1-DA4B-A1D8-14AA31801597}" srcOrd="0" destOrd="0" presId="urn:microsoft.com/office/officeart/2005/8/layout/hierarchy2"/>
    <dgm:cxn modelId="{24D471B3-221B-A24C-889B-F521E276F6D7}" type="presParOf" srcId="{6E630DCF-D7B1-DA4B-A1D8-14AA31801597}" destId="{6ACCEEB7-03F9-2747-9C06-6B6A33DCFE32}" srcOrd="0" destOrd="0" presId="urn:microsoft.com/office/officeart/2005/8/layout/hierarchy2"/>
    <dgm:cxn modelId="{A0232C65-5D76-0140-BD7C-B30C25EE137D}" type="presParOf" srcId="{04B7380E-6AB5-414F-A99B-933D2E2E268B}" destId="{95497804-2521-A043-B49B-FDF32CF84773}" srcOrd="1" destOrd="0" presId="urn:microsoft.com/office/officeart/2005/8/layout/hierarchy2"/>
    <dgm:cxn modelId="{27B2D8C4-3D38-2C48-A3E4-0F3F67ECE137}" type="presParOf" srcId="{95497804-2521-A043-B49B-FDF32CF84773}" destId="{A4160F54-0731-214B-BFD6-C4988A5AB223}" srcOrd="0" destOrd="0" presId="urn:microsoft.com/office/officeart/2005/8/layout/hierarchy2"/>
    <dgm:cxn modelId="{95298BFA-DFE8-1A48-AAD8-C3783AC576E0}" type="presParOf" srcId="{95497804-2521-A043-B49B-FDF32CF84773}" destId="{495CCB14-4B56-964A-A4F8-12CC42ADA124}" srcOrd="1" destOrd="0" presId="urn:microsoft.com/office/officeart/2005/8/layout/hierarchy2"/>
    <dgm:cxn modelId="{398F0463-42CE-7B48-9A2A-8621993DC0A7}" type="presParOf" srcId="{04B7380E-6AB5-414F-A99B-933D2E2E268B}" destId="{810E393F-FFDE-F848-9586-501983FAE519}" srcOrd="2" destOrd="0" presId="urn:microsoft.com/office/officeart/2005/8/layout/hierarchy2"/>
    <dgm:cxn modelId="{924F5B16-219A-1446-9F0F-A07B0BF1282E}" type="presParOf" srcId="{810E393F-FFDE-F848-9586-501983FAE519}" destId="{3346B51D-7C77-1647-A769-A9F7FD043560}" srcOrd="0" destOrd="0" presId="urn:microsoft.com/office/officeart/2005/8/layout/hierarchy2"/>
    <dgm:cxn modelId="{D4CB466C-B7FC-174D-95B5-88B3C8A69BC4}" type="presParOf" srcId="{04B7380E-6AB5-414F-A99B-933D2E2E268B}" destId="{44F84946-F5B7-B944-A118-C0B42A2CDE9B}" srcOrd="3" destOrd="0" presId="urn:microsoft.com/office/officeart/2005/8/layout/hierarchy2"/>
    <dgm:cxn modelId="{012D8137-2224-C143-8FBB-7BADDB4E1362}" type="presParOf" srcId="{44F84946-F5B7-B944-A118-C0B42A2CDE9B}" destId="{BEF87F44-9BF4-2B43-9137-CCF7A60ABF50}" srcOrd="0" destOrd="0" presId="urn:microsoft.com/office/officeart/2005/8/layout/hierarchy2"/>
    <dgm:cxn modelId="{A67ABB1E-8A63-684F-9313-F91BBC2EF905}" type="presParOf" srcId="{44F84946-F5B7-B944-A118-C0B42A2CDE9B}" destId="{364670BF-5696-9C47-B71B-8A4CFB11A80F}" srcOrd="1" destOrd="0" presId="urn:microsoft.com/office/officeart/2005/8/layout/hierarchy2"/>
    <dgm:cxn modelId="{949022D5-8C63-F348-A097-3BCA06419554}" type="presParOf" srcId="{BFB06EE6-24F1-6F44-87FE-99650A98DA72}" destId="{F55BEDBC-2410-9147-9207-8D6C646E855D}" srcOrd="6" destOrd="0" presId="urn:microsoft.com/office/officeart/2005/8/layout/hierarchy2"/>
    <dgm:cxn modelId="{C232E733-6AE7-A549-A3A4-DA7FEA8EB8AC}" type="presParOf" srcId="{F55BEDBC-2410-9147-9207-8D6C646E855D}" destId="{6B28EE8B-9604-744C-896D-74E29F9B3275}" srcOrd="0" destOrd="0" presId="urn:microsoft.com/office/officeart/2005/8/layout/hierarchy2"/>
    <dgm:cxn modelId="{1EAF2E99-990B-3B42-BD5E-0C184128D23D}" type="presParOf" srcId="{BFB06EE6-24F1-6F44-87FE-99650A98DA72}" destId="{D475DD45-7EE2-4E41-A349-A6C56010179E}" srcOrd="7" destOrd="0" presId="urn:microsoft.com/office/officeart/2005/8/layout/hierarchy2"/>
    <dgm:cxn modelId="{C0D4467D-3D8A-AD41-B0FC-166B40747A7C}" type="presParOf" srcId="{D475DD45-7EE2-4E41-A349-A6C56010179E}" destId="{4ECDE9F8-D1C4-DB4B-AC8D-92C58CAA4B12}" srcOrd="0" destOrd="0" presId="urn:microsoft.com/office/officeart/2005/8/layout/hierarchy2"/>
    <dgm:cxn modelId="{42727ECF-067F-CE4A-B635-1C7F8AAFDCCA}" type="presParOf" srcId="{D475DD45-7EE2-4E41-A349-A6C56010179E}" destId="{62E0B225-AC53-5A49-9C5D-6A53E26EF768}" srcOrd="1" destOrd="0" presId="urn:microsoft.com/office/officeart/2005/8/layout/hierarchy2"/>
    <dgm:cxn modelId="{FD0DDC3C-6DD9-254A-AE0A-5331CEDA043D}" type="presParOf" srcId="{62E0B225-AC53-5A49-9C5D-6A53E26EF768}" destId="{D86DBBD7-95C8-744D-9CB8-A1D2496419DE}" srcOrd="0" destOrd="0" presId="urn:microsoft.com/office/officeart/2005/8/layout/hierarchy2"/>
    <dgm:cxn modelId="{A2D643D0-B8F9-944C-9247-2ACC61C298B7}" type="presParOf" srcId="{D86DBBD7-95C8-744D-9CB8-A1D2496419DE}" destId="{14C83B7E-DAE4-3345-8C50-98651CA7BDCE}" srcOrd="0" destOrd="0" presId="urn:microsoft.com/office/officeart/2005/8/layout/hierarchy2"/>
    <dgm:cxn modelId="{7E891054-6A97-E241-B8DF-773F50004541}" type="presParOf" srcId="{62E0B225-AC53-5A49-9C5D-6A53E26EF768}" destId="{D69B22A9-B1FE-1E4B-92EA-1FE30646241D}" srcOrd="1" destOrd="0" presId="urn:microsoft.com/office/officeart/2005/8/layout/hierarchy2"/>
    <dgm:cxn modelId="{835F5D71-4D44-5246-A155-D146A98630EE}" type="presParOf" srcId="{D69B22A9-B1FE-1E4B-92EA-1FE30646241D}" destId="{D366ABCD-1D10-2447-A7F0-F7C66E5DA1F2}" srcOrd="0" destOrd="0" presId="urn:microsoft.com/office/officeart/2005/8/layout/hierarchy2"/>
    <dgm:cxn modelId="{7B005C03-7541-C649-8C9C-5765A73D95B6}" type="presParOf" srcId="{D69B22A9-B1FE-1E4B-92EA-1FE30646241D}" destId="{1EC4C7C9-5685-D24D-9C32-7F24F14539C8}" srcOrd="1" destOrd="0" presId="urn:microsoft.com/office/officeart/2005/8/layout/hierarchy2"/>
    <dgm:cxn modelId="{2176A39F-A518-304B-BBBB-803BF66EB68F}" type="presParOf" srcId="{62E0B225-AC53-5A49-9C5D-6A53E26EF768}" destId="{C11AA011-F9E8-314A-8FF1-CD427613080E}" srcOrd="2" destOrd="0" presId="urn:microsoft.com/office/officeart/2005/8/layout/hierarchy2"/>
    <dgm:cxn modelId="{00906078-9AA2-F547-BB06-39E0B86536EF}" type="presParOf" srcId="{C11AA011-F9E8-314A-8FF1-CD427613080E}" destId="{05C26DC4-4B0A-4040-8C7C-E242351351FB}" srcOrd="0" destOrd="0" presId="urn:microsoft.com/office/officeart/2005/8/layout/hierarchy2"/>
    <dgm:cxn modelId="{3DAF4583-51CB-C846-B9D0-F234FE77049B}" type="presParOf" srcId="{62E0B225-AC53-5A49-9C5D-6A53E26EF768}" destId="{075B0148-ADCE-8649-87DF-6BBB14F424DB}" srcOrd="3" destOrd="0" presId="urn:microsoft.com/office/officeart/2005/8/layout/hierarchy2"/>
    <dgm:cxn modelId="{9127A911-6D1E-0446-9398-5FB872ADAE52}" type="presParOf" srcId="{075B0148-ADCE-8649-87DF-6BBB14F424DB}" destId="{7700662D-8874-EC4C-837D-31183D561194}" srcOrd="0" destOrd="0" presId="urn:microsoft.com/office/officeart/2005/8/layout/hierarchy2"/>
    <dgm:cxn modelId="{A505EA95-2D8C-0647-912A-62FD2081350D}" type="presParOf" srcId="{075B0148-ADCE-8649-87DF-6BBB14F424DB}" destId="{94B489DF-667F-0349-AD2F-CD2414238207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60853FF-0449-DC46-B761-A22F566BFFAE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0C8BD734-FCB5-8D48-A6B3-3E89F6E50E6C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Palindrome</a:t>
          </a:r>
        </a:p>
        <a:p>
          <a:r>
            <a:rPr lang="en-US" dirty="0" smtClean="0">
              <a:solidFill>
                <a:schemeClr val="accent2"/>
              </a:solidFill>
            </a:rPr>
            <a:t>0 or 1</a:t>
          </a:r>
          <a:endParaRPr lang="en-US" dirty="0">
            <a:solidFill>
              <a:schemeClr val="accent2"/>
            </a:solidFill>
          </a:endParaRPr>
        </a:p>
      </dgm:t>
    </dgm:pt>
    <dgm:pt modelId="{709B7DFE-4029-1944-93BB-034EAADB9C84}" type="parTrans" cxnId="{6AF22B36-3DB3-B746-AB51-63A5451EF14E}">
      <dgm:prSet/>
      <dgm:spPr/>
      <dgm:t>
        <a:bodyPr/>
        <a:lstStyle/>
        <a:p>
          <a:endParaRPr lang="en-US"/>
        </a:p>
      </dgm:t>
    </dgm:pt>
    <dgm:pt modelId="{5D242FA1-8702-7C48-B35A-BE740B26E000}" type="sibTrans" cxnId="{6AF22B36-3DB3-B746-AB51-63A5451EF14E}">
      <dgm:prSet/>
      <dgm:spPr/>
      <dgm:t>
        <a:bodyPr/>
        <a:lstStyle/>
        <a:p>
          <a:endParaRPr lang="en-US"/>
        </a:p>
      </dgm:t>
    </dgm:pt>
    <dgm:pt modelId="{396AEB6F-CA0F-D24B-9AE2-F777BB0B106F}">
      <dgm:prSet phldrT="[Text]"/>
      <dgm:spPr>
        <a:solidFill>
          <a:schemeClr val="accent4"/>
        </a:solidFill>
      </dgm:spPr>
      <dgm:t>
        <a:bodyPr/>
        <a:lstStyle/>
        <a:p>
          <a:r>
            <a:rPr lang="en-US" dirty="0" smtClean="0">
              <a:solidFill>
                <a:schemeClr val="accent2"/>
              </a:solidFill>
            </a:rPr>
            <a:t>GC content</a:t>
          </a:r>
        </a:p>
        <a:p>
          <a:r>
            <a:rPr lang="en-US" dirty="0" smtClean="0">
              <a:solidFill>
                <a:schemeClr val="accent2"/>
              </a:solidFill>
            </a:rPr>
            <a:t>%</a:t>
          </a:r>
          <a:endParaRPr lang="en-US" dirty="0">
            <a:solidFill>
              <a:schemeClr val="accent2"/>
            </a:solidFill>
          </a:endParaRPr>
        </a:p>
      </dgm:t>
    </dgm:pt>
    <dgm:pt modelId="{8F9AC7E8-21C3-5C43-ADD6-7D322E9D0960}" type="parTrans" cxnId="{23F0D666-2726-E74F-9CF8-C039D3C83A52}">
      <dgm:prSet/>
      <dgm:spPr/>
      <dgm:t>
        <a:bodyPr/>
        <a:lstStyle/>
        <a:p>
          <a:endParaRPr lang="en-US"/>
        </a:p>
      </dgm:t>
    </dgm:pt>
    <dgm:pt modelId="{E463FB05-0228-A642-992A-BB77ACBF91D4}" type="sibTrans" cxnId="{23F0D666-2726-E74F-9CF8-C039D3C83A52}">
      <dgm:prSet/>
      <dgm:spPr/>
      <dgm:t>
        <a:bodyPr/>
        <a:lstStyle/>
        <a:p>
          <a:endParaRPr lang="en-US"/>
        </a:p>
      </dgm:t>
    </dgm:pt>
    <dgm:pt modelId="{5786226A-45FF-B643-B048-765EDCD45257}">
      <dgm:prSet phldrT="[Text]"/>
      <dgm:spPr>
        <a:solidFill>
          <a:schemeClr val="accent4"/>
        </a:solidFill>
      </dgm:spPr>
      <dgm:t>
        <a:bodyPr/>
        <a:lstStyle/>
        <a:p>
          <a:r>
            <a:rPr kumimoji="0" lang="en-US" b="0" i="0" u="none" strike="noStrike" cap="none" spc="0" normalizeH="0" baseline="0" dirty="0" smtClean="0">
              <a:ln>
                <a:noFill/>
              </a:ln>
              <a:solidFill>
                <a:schemeClr val="accent2"/>
              </a:solidFill>
              <a:effectLst/>
              <a:uFillTx/>
              <a:sym typeface="Droid Sans"/>
            </a:rPr>
            <a:t>ΔΔG </a:t>
          </a:r>
        </a:p>
        <a:p>
          <a:r>
            <a:rPr kumimoji="0" lang="en-US" b="0" i="0" u="none" strike="noStrike" cap="none" spc="0" normalizeH="0" baseline="0" dirty="0" err="1" smtClean="0">
              <a:ln>
                <a:noFill/>
              </a:ln>
              <a:solidFill>
                <a:schemeClr val="accent2"/>
              </a:solidFill>
              <a:effectLst/>
              <a:uFillTx/>
              <a:sym typeface="Droid Sans"/>
            </a:rPr>
            <a:t>EcoRI</a:t>
          </a:r>
          <a:endParaRPr lang="en-US" dirty="0">
            <a:solidFill>
              <a:schemeClr val="accent2"/>
            </a:solidFill>
          </a:endParaRPr>
        </a:p>
      </dgm:t>
    </dgm:pt>
    <dgm:pt modelId="{A5AED553-B64A-CA45-96D4-0668EEFE1B2F}" type="parTrans" cxnId="{ED63F313-6D40-3348-920D-F7181F671D03}">
      <dgm:prSet/>
      <dgm:spPr/>
      <dgm:t>
        <a:bodyPr/>
        <a:lstStyle/>
        <a:p>
          <a:endParaRPr lang="en-US"/>
        </a:p>
      </dgm:t>
    </dgm:pt>
    <dgm:pt modelId="{0D86FD4D-AA89-1D4C-AA35-5E4D784D568D}" type="sibTrans" cxnId="{ED63F313-6D40-3348-920D-F7181F671D03}">
      <dgm:prSet/>
      <dgm:spPr/>
      <dgm:t>
        <a:bodyPr/>
        <a:lstStyle/>
        <a:p>
          <a:endParaRPr lang="en-US"/>
        </a:p>
      </dgm:t>
    </dgm:pt>
    <dgm:pt modelId="{947BED0E-0911-F843-9F2F-945C193648B1}" type="pres">
      <dgm:prSet presAssocID="{460853FF-0449-DC46-B761-A22F566BFFAE}" presName="Name0" presStyleCnt="0">
        <dgm:presLayoutVars>
          <dgm:dir/>
          <dgm:animLvl val="lvl"/>
          <dgm:resizeHandles val="exact"/>
        </dgm:presLayoutVars>
      </dgm:prSet>
      <dgm:spPr/>
    </dgm:pt>
    <dgm:pt modelId="{098A283B-F7A5-6147-A65F-06AD5C731C68}" type="pres">
      <dgm:prSet presAssocID="{0C8BD734-FCB5-8D48-A6B3-3E89F6E50E6C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88DAB7-00ED-6742-98AD-CEE9C3926596}" type="pres">
      <dgm:prSet presAssocID="{5D242FA1-8702-7C48-B35A-BE740B26E000}" presName="parTxOnlySpace" presStyleCnt="0"/>
      <dgm:spPr/>
    </dgm:pt>
    <dgm:pt modelId="{2E77AC46-E8EC-9349-A389-D0C125F06B14}" type="pres">
      <dgm:prSet presAssocID="{396AEB6F-CA0F-D24B-9AE2-F777BB0B106F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FA30AD-340C-4F4C-8347-57725C6ED041}" type="pres">
      <dgm:prSet presAssocID="{E463FB05-0228-A642-992A-BB77ACBF91D4}" presName="parTxOnlySpace" presStyleCnt="0"/>
      <dgm:spPr/>
    </dgm:pt>
    <dgm:pt modelId="{2319B891-FADA-6245-8317-0225AB531231}" type="pres">
      <dgm:prSet presAssocID="{5786226A-45FF-B643-B048-765EDCD45257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3509709-A134-5146-BB0E-90E0FBCAFF99}" type="presOf" srcId="{460853FF-0449-DC46-B761-A22F566BFFAE}" destId="{947BED0E-0911-F843-9F2F-945C193648B1}" srcOrd="0" destOrd="0" presId="urn:microsoft.com/office/officeart/2005/8/layout/chevron1"/>
    <dgm:cxn modelId="{00F6758D-DD4F-4945-B77B-5C3C220B656D}" type="presOf" srcId="{396AEB6F-CA0F-D24B-9AE2-F777BB0B106F}" destId="{2E77AC46-E8EC-9349-A389-D0C125F06B14}" srcOrd="0" destOrd="0" presId="urn:microsoft.com/office/officeart/2005/8/layout/chevron1"/>
    <dgm:cxn modelId="{23F0D666-2726-E74F-9CF8-C039D3C83A52}" srcId="{460853FF-0449-DC46-B761-A22F566BFFAE}" destId="{396AEB6F-CA0F-D24B-9AE2-F777BB0B106F}" srcOrd="1" destOrd="0" parTransId="{8F9AC7E8-21C3-5C43-ADD6-7D322E9D0960}" sibTransId="{E463FB05-0228-A642-992A-BB77ACBF91D4}"/>
    <dgm:cxn modelId="{6AF22B36-3DB3-B746-AB51-63A5451EF14E}" srcId="{460853FF-0449-DC46-B761-A22F566BFFAE}" destId="{0C8BD734-FCB5-8D48-A6B3-3E89F6E50E6C}" srcOrd="0" destOrd="0" parTransId="{709B7DFE-4029-1944-93BB-034EAADB9C84}" sibTransId="{5D242FA1-8702-7C48-B35A-BE740B26E000}"/>
    <dgm:cxn modelId="{ED63F313-6D40-3348-920D-F7181F671D03}" srcId="{460853FF-0449-DC46-B761-A22F566BFFAE}" destId="{5786226A-45FF-B643-B048-765EDCD45257}" srcOrd="2" destOrd="0" parTransId="{A5AED553-B64A-CA45-96D4-0668EEFE1B2F}" sibTransId="{0D86FD4D-AA89-1D4C-AA35-5E4D784D568D}"/>
    <dgm:cxn modelId="{1A6003D1-FE58-BE4A-8BE5-3065F0804842}" type="presOf" srcId="{0C8BD734-FCB5-8D48-A6B3-3E89F6E50E6C}" destId="{098A283B-F7A5-6147-A65F-06AD5C731C68}" srcOrd="0" destOrd="0" presId="urn:microsoft.com/office/officeart/2005/8/layout/chevron1"/>
    <dgm:cxn modelId="{B0C5055F-D30D-6544-B7B1-8E9DECD9C295}" type="presOf" srcId="{5786226A-45FF-B643-B048-765EDCD45257}" destId="{2319B891-FADA-6245-8317-0225AB531231}" srcOrd="0" destOrd="0" presId="urn:microsoft.com/office/officeart/2005/8/layout/chevron1"/>
    <dgm:cxn modelId="{A6D1BE01-F378-1E43-BE26-146849579664}" type="presParOf" srcId="{947BED0E-0911-F843-9F2F-945C193648B1}" destId="{098A283B-F7A5-6147-A65F-06AD5C731C68}" srcOrd="0" destOrd="0" presId="urn:microsoft.com/office/officeart/2005/8/layout/chevron1"/>
    <dgm:cxn modelId="{22B7DAEA-42EC-EA4F-AA77-3602911369A2}" type="presParOf" srcId="{947BED0E-0911-F843-9F2F-945C193648B1}" destId="{2088DAB7-00ED-6742-98AD-CEE9C3926596}" srcOrd="1" destOrd="0" presId="urn:microsoft.com/office/officeart/2005/8/layout/chevron1"/>
    <dgm:cxn modelId="{ABA6A322-50F6-304B-986B-597B1F4725A6}" type="presParOf" srcId="{947BED0E-0911-F843-9F2F-945C193648B1}" destId="{2E77AC46-E8EC-9349-A389-D0C125F06B14}" srcOrd="2" destOrd="0" presId="urn:microsoft.com/office/officeart/2005/8/layout/chevron1"/>
    <dgm:cxn modelId="{303265AA-6DC8-344F-ACA2-BF5F71FD405C}" type="presParOf" srcId="{947BED0E-0911-F843-9F2F-945C193648B1}" destId="{27FA30AD-340C-4F4C-8347-57725C6ED041}" srcOrd="3" destOrd="0" presId="urn:microsoft.com/office/officeart/2005/8/layout/chevron1"/>
    <dgm:cxn modelId="{70F8C8CE-517C-5044-8B21-85CFE5AC30F8}" type="presParOf" srcId="{947BED0E-0911-F843-9F2F-945C193648B1}" destId="{2319B891-FADA-6245-8317-0225AB531231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B1B8E6-D1AE-CA4D-8566-F6F03DF3086A}">
      <dsp:nvSpPr>
        <dsp:cNvPr id="0" name=""/>
        <dsp:cNvSpPr/>
      </dsp:nvSpPr>
      <dsp:spPr>
        <a:xfrm>
          <a:off x="264885" y="0"/>
          <a:ext cx="1828800" cy="1016000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solidFill>
                <a:schemeClr val="accent2"/>
              </a:solidFill>
            </a:rPr>
            <a:t>Many DS Breaks</a:t>
          </a:r>
          <a:endParaRPr lang="en-US" sz="2500" kern="1200" dirty="0">
            <a:solidFill>
              <a:schemeClr val="accent2"/>
            </a:solidFill>
          </a:endParaRPr>
        </a:p>
      </dsp:txBody>
      <dsp:txXfrm>
        <a:off x="294643" y="29758"/>
        <a:ext cx="1769284" cy="956484"/>
      </dsp:txXfrm>
    </dsp:sp>
    <dsp:sp modelId="{6B7581F6-6BBB-C041-9AC4-696A6ADA3599}">
      <dsp:nvSpPr>
        <dsp:cNvPr id="0" name=""/>
        <dsp:cNvSpPr/>
      </dsp:nvSpPr>
      <dsp:spPr>
        <a:xfrm rot="5400000">
          <a:off x="988785" y="1041399"/>
          <a:ext cx="380999" cy="4572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 rot="-5400000">
        <a:off x="1042125" y="1079499"/>
        <a:ext cx="274320" cy="266699"/>
      </dsp:txXfrm>
    </dsp:sp>
    <dsp:sp modelId="{84119017-B997-6D4E-9CB2-8B1B51479B52}">
      <dsp:nvSpPr>
        <dsp:cNvPr id="0" name=""/>
        <dsp:cNvSpPr/>
      </dsp:nvSpPr>
      <dsp:spPr>
        <a:xfrm>
          <a:off x="264885" y="1523999"/>
          <a:ext cx="1828800" cy="1016000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solidFill>
                <a:srgbClr val="F6F6F6"/>
              </a:solidFill>
            </a:rPr>
            <a:t>Cell Death</a:t>
          </a:r>
          <a:endParaRPr lang="en-US" sz="2500" kern="1200" dirty="0">
            <a:solidFill>
              <a:srgbClr val="F6F6F6"/>
            </a:solidFill>
          </a:endParaRPr>
        </a:p>
      </dsp:txBody>
      <dsp:txXfrm>
        <a:off x="294643" y="1553757"/>
        <a:ext cx="1769284" cy="956484"/>
      </dsp:txXfrm>
    </dsp:sp>
    <dsp:sp modelId="{864B7CDC-4275-C846-ADEE-4875A7668623}">
      <dsp:nvSpPr>
        <dsp:cNvPr id="0" name=""/>
        <dsp:cNvSpPr/>
      </dsp:nvSpPr>
      <dsp:spPr>
        <a:xfrm rot="5400000">
          <a:off x="988785" y="2565399"/>
          <a:ext cx="381000" cy="45720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 rot="-5400000">
        <a:off x="1042125" y="2603499"/>
        <a:ext cx="274320" cy="266700"/>
      </dsp:txXfrm>
    </dsp:sp>
    <dsp:sp modelId="{360FA6CC-D9EA-1B4D-9DDF-75AB8B1786E4}">
      <dsp:nvSpPr>
        <dsp:cNvPr id="0" name=""/>
        <dsp:cNvSpPr/>
      </dsp:nvSpPr>
      <dsp:spPr>
        <a:xfrm>
          <a:off x="264885" y="3047999"/>
          <a:ext cx="1828800" cy="1016000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solidFill>
                <a:srgbClr val="F6F6F6"/>
              </a:solidFill>
            </a:rPr>
            <a:t>Depletion &amp; “Activity”</a:t>
          </a:r>
          <a:endParaRPr lang="en-US" sz="2500" kern="1200" dirty="0">
            <a:solidFill>
              <a:srgbClr val="F6F6F6"/>
            </a:solidFill>
          </a:endParaRPr>
        </a:p>
      </dsp:txBody>
      <dsp:txXfrm>
        <a:off x="294643" y="3077757"/>
        <a:ext cx="1769284" cy="9564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D13900-9C5B-0642-BDF2-9C8AE6E2E07B}">
      <dsp:nvSpPr>
        <dsp:cNvPr id="0" name=""/>
        <dsp:cNvSpPr/>
      </dsp:nvSpPr>
      <dsp:spPr>
        <a:xfrm>
          <a:off x="3368785" y="2734986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Variance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3382035" y="2748236"/>
        <a:ext cx="878249" cy="425874"/>
      </dsp:txXfrm>
    </dsp:sp>
    <dsp:sp modelId="{BA771EF9-AD39-4F4B-B90D-B21E434BB68E}">
      <dsp:nvSpPr>
        <dsp:cNvPr id="0" name=""/>
        <dsp:cNvSpPr/>
      </dsp:nvSpPr>
      <dsp:spPr>
        <a:xfrm rot="16830559">
          <a:off x="3462409" y="1978204"/>
          <a:ext cx="1984148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1984148" y="7536"/>
              </a:lnTo>
            </a:path>
          </a:pathLst>
        </a:custGeom>
        <a:noFill/>
        <a:ln w="9525" cap="flat" cmpd="sng" algn="ctr">
          <a:solidFill>
            <a:schemeClr val="bg2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>
            <a:solidFill>
              <a:schemeClr val="accent2"/>
            </a:solidFill>
          </a:endParaRPr>
        </a:p>
      </dsp:txBody>
      <dsp:txXfrm>
        <a:off x="4404880" y="1936137"/>
        <a:ext cx="99207" cy="99207"/>
      </dsp:txXfrm>
    </dsp:sp>
    <dsp:sp modelId="{674D8674-94A0-B94B-82BC-4FB072B7F3D2}">
      <dsp:nvSpPr>
        <dsp:cNvPr id="0" name=""/>
        <dsp:cNvSpPr/>
      </dsp:nvSpPr>
      <dsp:spPr>
        <a:xfrm>
          <a:off x="4635434" y="784121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Vector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4648684" y="797371"/>
        <a:ext cx="878249" cy="425874"/>
      </dsp:txXfrm>
    </dsp:sp>
    <dsp:sp modelId="{CB205E7C-E55D-AF4E-AF4F-2A11FB500977}">
      <dsp:nvSpPr>
        <dsp:cNvPr id="0" name=""/>
        <dsp:cNvSpPr/>
      </dsp:nvSpPr>
      <dsp:spPr>
        <a:xfrm rot="18289469">
          <a:off x="5404268" y="742656"/>
          <a:ext cx="633728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633728" y="7536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5705289" y="734350"/>
        <a:ext cx="31686" cy="31686"/>
      </dsp:txXfrm>
    </dsp:sp>
    <dsp:sp modelId="{92F9C778-A2A0-994C-8F5A-273D989CA749}">
      <dsp:nvSpPr>
        <dsp:cNvPr id="0" name=""/>
        <dsp:cNvSpPr/>
      </dsp:nvSpPr>
      <dsp:spPr>
        <a:xfrm>
          <a:off x="5902082" y="263890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Promoter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5915332" y="277140"/>
        <a:ext cx="878249" cy="425874"/>
      </dsp:txXfrm>
    </dsp:sp>
    <dsp:sp modelId="{61E31B4E-E832-0A44-9788-A1B575F4A54A}">
      <dsp:nvSpPr>
        <dsp:cNvPr id="0" name=""/>
        <dsp:cNvSpPr/>
      </dsp:nvSpPr>
      <dsp:spPr>
        <a:xfrm rot="19457599">
          <a:off x="6764941" y="352483"/>
          <a:ext cx="445680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445680" y="7536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6976639" y="348878"/>
        <a:ext cx="22284" cy="22284"/>
      </dsp:txXfrm>
    </dsp:sp>
    <dsp:sp modelId="{4D506EC2-79B1-A940-B20B-A150ED114BF3}">
      <dsp:nvSpPr>
        <dsp:cNvPr id="0" name=""/>
        <dsp:cNvSpPr/>
      </dsp:nvSpPr>
      <dsp:spPr>
        <a:xfrm>
          <a:off x="7168731" y="3775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Leaky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7181981" y="17025"/>
        <a:ext cx="878249" cy="425874"/>
      </dsp:txXfrm>
    </dsp:sp>
    <dsp:sp modelId="{E448D9C5-8C7C-8E4D-AC76-E8E9FB24FA35}">
      <dsp:nvSpPr>
        <dsp:cNvPr id="0" name=""/>
        <dsp:cNvSpPr/>
      </dsp:nvSpPr>
      <dsp:spPr>
        <a:xfrm rot="2142401">
          <a:off x="6764941" y="612598"/>
          <a:ext cx="445680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445680" y="7536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6976639" y="608993"/>
        <a:ext cx="22284" cy="22284"/>
      </dsp:txXfrm>
    </dsp:sp>
    <dsp:sp modelId="{0E15FCF3-5874-E841-A00E-09E676A4BE61}">
      <dsp:nvSpPr>
        <dsp:cNvPr id="0" name=""/>
        <dsp:cNvSpPr/>
      </dsp:nvSpPr>
      <dsp:spPr>
        <a:xfrm>
          <a:off x="7168731" y="524006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Constitutive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7181981" y="537256"/>
        <a:ext cx="878249" cy="425874"/>
      </dsp:txXfrm>
    </dsp:sp>
    <dsp:sp modelId="{3693247F-D8C3-D345-84AD-A51C24611E3F}">
      <dsp:nvSpPr>
        <dsp:cNvPr id="0" name=""/>
        <dsp:cNvSpPr/>
      </dsp:nvSpPr>
      <dsp:spPr>
        <a:xfrm>
          <a:off x="5540183" y="1002772"/>
          <a:ext cx="361899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361899" y="7536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5712085" y="1001261"/>
        <a:ext cx="18094" cy="18094"/>
      </dsp:txXfrm>
    </dsp:sp>
    <dsp:sp modelId="{01BF746C-69A6-1C42-86F6-8059BB15E9E2}">
      <dsp:nvSpPr>
        <dsp:cNvPr id="0" name=""/>
        <dsp:cNvSpPr/>
      </dsp:nvSpPr>
      <dsp:spPr>
        <a:xfrm>
          <a:off x="5902082" y="784121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Nuclease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5915332" y="797371"/>
        <a:ext cx="878249" cy="425874"/>
      </dsp:txXfrm>
    </dsp:sp>
    <dsp:sp modelId="{5D24B2CE-D2CD-AD46-98E3-B19EB1C16747}">
      <dsp:nvSpPr>
        <dsp:cNvPr id="0" name=""/>
        <dsp:cNvSpPr/>
      </dsp:nvSpPr>
      <dsp:spPr>
        <a:xfrm rot="3310531">
          <a:off x="5404268" y="1262887"/>
          <a:ext cx="633728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633728" y="7536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5705289" y="1254580"/>
        <a:ext cx="31686" cy="31686"/>
      </dsp:txXfrm>
    </dsp:sp>
    <dsp:sp modelId="{D60BC609-252E-DA43-A3FA-48C7F15E5546}">
      <dsp:nvSpPr>
        <dsp:cNvPr id="0" name=""/>
        <dsp:cNvSpPr/>
      </dsp:nvSpPr>
      <dsp:spPr>
        <a:xfrm>
          <a:off x="5902082" y="1304352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err="1" smtClean="0">
              <a:solidFill>
                <a:schemeClr val="accent2"/>
              </a:solidFill>
            </a:rPr>
            <a:t>Tracr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5915332" y="1317602"/>
        <a:ext cx="878249" cy="425874"/>
      </dsp:txXfrm>
    </dsp:sp>
    <dsp:sp modelId="{2120C8F4-55DA-3E4A-8E45-101E02508E6C}">
      <dsp:nvSpPr>
        <dsp:cNvPr id="0" name=""/>
        <dsp:cNvSpPr/>
      </dsp:nvSpPr>
      <dsp:spPr>
        <a:xfrm rot="18770822">
          <a:off x="4188398" y="2758550"/>
          <a:ext cx="532171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532171" y="7536"/>
              </a:lnTo>
            </a:path>
          </a:pathLst>
        </a:custGeom>
        <a:noFill/>
        <a:ln w="9525" cap="flat" cmpd="sng" algn="ctr">
          <a:solidFill>
            <a:schemeClr val="bg2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4441179" y="2752783"/>
        <a:ext cx="26608" cy="26608"/>
      </dsp:txXfrm>
    </dsp:sp>
    <dsp:sp modelId="{ED9E1522-D177-CC4C-B94C-3B1B45657882}">
      <dsp:nvSpPr>
        <dsp:cNvPr id="0" name=""/>
        <dsp:cNvSpPr/>
      </dsp:nvSpPr>
      <dsp:spPr>
        <a:xfrm>
          <a:off x="4635434" y="2344813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Cell Line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4648684" y="2358063"/>
        <a:ext cx="878249" cy="425874"/>
      </dsp:txXfrm>
    </dsp:sp>
    <dsp:sp modelId="{5D954D30-1E11-4D4C-8780-E45AEAB93E85}">
      <dsp:nvSpPr>
        <dsp:cNvPr id="0" name=""/>
        <dsp:cNvSpPr/>
      </dsp:nvSpPr>
      <dsp:spPr>
        <a:xfrm rot="18289469">
          <a:off x="5404268" y="2303348"/>
          <a:ext cx="633728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633728" y="7536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5705289" y="2295042"/>
        <a:ext cx="31686" cy="31686"/>
      </dsp:txXfrm>
    </dsp:sp>
    <dsp:sp modelId="{776B8AA5-9573-2448-94E8-2A9FD55D3AC4}">
      <dsp:nvSpPr>
        <dsp:cNvPr id="0" name=""/>
        <dsp:cNvSpPr/>
      </dsp:nvSpPr>
      <dsp:spPr>
        <a:xfrm>
          <a:off x="5902082" y="1824582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Genotype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5915332" y="1837832"/>
        <a:ext cx="878249" cy="425874"/>
      </dsp:txXfrm>
    </dsp:sp>
    <dsp:sp modelId="{88F8EA8D-640F-E24F-ADA5-FD2DE9A38193}">
      <dsp:nvSpPr>
        <dsp:cNvPr id="0" name=""/>
        <dsp:cNvSpPr/>
      </dsp:nvSpPr>
      <dsp:spPr>
        <a:xfrm>
          <a:off x="5540183" y="2563464"/>
          <a:ext cx="361899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361899" y="7536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5712085" y="2561953"/>
        <a:ext cx="18094" cy="18094"/>
      </dsp:txXfrm>
    </dsp:sp>
    <dsp:sp modelId="{837AA184-092C-264F-AF81-BD7183116301}">
      <dsp:nvSpPr>
        <dsp:cNvPr id="0" name=""/>
        <dsp:cNvSpPr/>
      </dsp:nvSpPr>
      <dsp:spPr>
        <a:xfrm>
          <a:off x="5902082" y="2344813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DNA Repair Pathways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5915332" y="2358063"/>
        <a:ext cx="878249" cy="425874"/>
      </dsp:txXfrm>
    </dsp:sp>
    <dsp:sp modelId="{43B2A3BC-42F3-534B-B54D-099D74FCA0B5}">
      <dsp:nvSpPr>
        <dsp:cNvPr id="0" name=""/>
        <dsp:cNvSpPr/>
      </dsp:nvSpPr>
      <dsp:spPr>
        <a:xfrm rot="3310531">
          <a:off x="5404268" y="2823579"/>
          <a:ext cx="633728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633728" y="7536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5705289" y="2815272"/>
        <a:ext cx="31686" cy="31686"/>
      </dsp:txXfrm>
    </dsp:sp>
    <dsp:sp modelId="{24636CD3-3BB4-3E46-B5AD-02B5C1FA76AB}">
      <dsp:nvSpPr>
        <dsp:cNvPr id="0" name=""/>
        <dsp:cNvSpPr/>
      </dsp:nvSpPr>
      <dsp:spPr>
        <a:xfrm>
          <a:off x="5902082" y="2865044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Restriction Factors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5915332" y="2878294"/>
        <a:ext cx="878249" cy="425874"/>
      </dsp:txXfrm>
    </dsp:sp>
    <dsp:sp modelId="{A2482DC7-515A-0144-8E9C-3BF4ECBE8966}">
      <dsp:nvSpPr>
        <dsp:cNvPr id="0" name=""/>
        <dsp:cNvSpPr/>
      </dsp:nvSpPr>
      <dsp:spPr>
        <a:xfrm rot="4099285">
          <a:off x="3964635" y="3408839"/>
          <a:ext cx="979697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979697" y="7536"/>
              </a:lnTo>
            </a:path>
          </a:pathLst>
        </a:custGeom>
        <a:noFill/>
        <a:ln w="9525" cap="flat" cmpd="sng" algn="ctr">
          <a:solidFill>
            <a:schemeClr val="bg2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4429991" y="3391883"/>
        <a:ext cx="48984" cy="48984"/>
      </dsp:txXfrm>
    </dsp:sp>
    <dsp:sp modelId="{14BF761A-2B10-E142-B490-F02545453C7E}">
      <dsp:nvSpPr>
        <dsp:cNvPr id="0" name=""/>
        <dsp:cNvSpPr/>
      </dsp:nvSpPr>
      <dsp:spPr>
        <a:xfrm>
          <a:off x="4635434" y="3645390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Gene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4648684" y="3658640"/>
        <a:ext cx="878249" cy="425874"/>
      </dsp:txXfrm>
    </dsp:sp>
    <dsp:sp modelId="{6E630DCF-D7B1-DA4B-A1D8-14AA31801597}">
      <dsp:nvSpPr>
        <dsp:cNvPr id="0" name=""/>
        <dsp:cNvSpPr/>
      </dsp:nvSpPr>
      <dsp:spPr>
        <a:xfrm rot="19457599">
          <a:off x="5498292" y="3733983"/>
          <a:ext cx="445680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445680" y="7536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5709990" y="3730377"/>
        <a:ext cx="22284" cy="22284"/>
      </dsp:txXfrm>
    </dsp:sp>
    <dsp:sp modelId="{A4160F54-0731-214B-BFD6-C4988A5AB223}">
      <dsp:nvSpPr>
        <dsp:cNvPr id="0" name=""/>
        <dsp:cNvSpPr/>
      </dsp:nvSpPr>
      <dsp:spPr>
        <a:xfrm>
          <a:off x="5902082" y="3385274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“Essentiality”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5915332" y="3398524"/>
        <a:ext cx="878249" cy="425874"/>
      </dsp:txXfrm>
    </dsp:sp>
    <dsp:sp modelId="{810E393F-FFDE-F848-9586-501983FAE519}">
      <dsp:nvSpPr>
        <dsp:cNvPr id="0" name=""/>
        <dsp:cNvSpPr/>
      </dsp:nvSpPr>
      <dsp:spPr>
        <a:xfrm rot="2142401">
          <a:off x="5498292" y="3994098"/>
          <a:ext cx="445680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445680" y="7536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5709990" y="3990493"/>
        <a:ext cx="22284" cy="22284"/>
      </dsp:txXfrm>
    </dsp:sp>
    <dsp:sp modelId="{BEF87F44-9BF4-2B43-9137-CCF7A60ABF50}">
      <dsp:nvSpPr>
        <dsp:cNvPr id="0" name=""/>
        <dsp:cNvSpPr/>
      </dsp:nvSpPr>
      <dsp:spPr>
        <a:xfrm>
          <a:off x="5902082" y="3905505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Copy Number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5915332" y="3918755"/>
        <a:ext cx="878249" cy="425874"/>
      </dsp:txXfrm>
    </dsp:sp>
    <dsp:sp modelId="{F55BEDBC-2410-9147-9207-8D6C646E855D}">
      <dsp:nvSpPr>
        <dsp:cNvPr id="0" name=""/>
        <dsp:cNvSpPr/>
      </dsp:nvSpPr>
      <dsp:spPr>
        <a:xfrm rot="4769441">
          <a:off x="3462409" y="3929069"/>
          <a:ext cx="1984148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1984148" y="7536"/>
              </a:lnTo>
            </a:path>
          </a:pathLst>
        </a:custGeom>
        <a:noFill/>
        <a:ln w="9525" cap="flat" cmpd="sng" algn="ctr">
          <a:solidFill>
            <a:schemeClr val="bg2"/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>
            <a:solidFill>
              <a:schemeClr val="accent2"/>
            </a:solidFill>
          </a:endParaRPr>
        </a:p>
      </dsp:txBody>
      <dsp:txXfrm>
        <a:off x="4404880" y="3887002"/>
        <a:ext cx="99207" cy="99207"/>
      </dsp:txXfrm>
    </dsp:sp>
    <dsp:sp modelId="{4ECDE9F8-D1C4-DB4B-AC8D-92C58CAA4B12}">
      <dsp:nvSpPr>
        <dsp:cNvPr id="0" name=""/>
        <dsp:cNvSpPr/>
      </dsp:nvSpPr>
      <dsp:spPr>
        <a:xfrm>
          <a:off x="4635434" y="4685851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Protocol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4648684" y="4699101"/>
        <a:ext cx="878249" cy="425874"/>
      </dsp:txXfrm>
    </dsp:sp>
    <dsp:sp modelId="{D86DBBD7-95C8-744D-9CB8-A1D2496419DE}">
      <dsp:nvSpPr>
        <dsp:cNvPr id="0" name=""/>
        <dsp:cNvSpPr/>
      </dsp:nvSpPr>
      <dsp:spPr>
        <a:xfrm rot="19457599">
          <a:off x="5498292" y="4774444"/>
          <a:ext cx="445680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445680" y="7536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5709990" y="4770839"/>
        <a:ext cx="22284" cy="22284"/>
      </dsp:txXfrm>
    </dsp:sp>
    <dsp:sp modelId="{D366ABCD-1D10-2447-A7F0-F7C66E5DA1F2}">
      <dsp:nvSpPr>
        <dsp:cNvPr id="0" name=""/>
        <dsp:cNvSpPr/>
      </dsp:nvSpPr>
      <dsp:spPr>
        <a:xfrm>
          <a:off x="5902082" y="4425736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Time Points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5915332" y="4438986"/>
        <a:ext cx="878249" cy="425874"/>
      </dsp:txXfrm>
    </dsp:sp>
    <dsp:sp modelId="{C11AA011-F9E8-314A-8FF1-CD427613080E}">
      <dsp:nvSpPr>
        <dsp:cNvPr id="0" name=""/>
        <dsp:cNvSpPr/>
      </dsp:nvSpPr>
      <dsp:spPr>
        <a:xfrm rot="2142401">
          <a:off x="5498292" y="5034560"/>
          <a:ext cx="445680" cy="15073"/>
        </a:xfrm>
        <a:custGeom>
          <a:avLst/>
          <a:gdLst/>
          <a:ahLst/>
          <a:cxnLst/>
          <a:rect l="0" t="0" r="0" b="0"/>
          <a:pathLst>
            <a:path>
              <a:moveTo>
                <a:pt x="0" y="7536"/>
              </a:moveTo>
              <a:lnTo>
                <a:pt x="445680" y="7536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>
            <a:solidFill>
              <a:schemeClr val="accent2"/>
            </a:solidFill>
          </a:endParaRPr>
        </a:p>
      </dsp:txBody>
      <dsp:txXfrm>
        <a:off x="5709990" y="5030954"/>
        <a:ext cx="22284" cy="22284"/>
      </dsp:txXfrm>
    </dsp:sp>
    <dsp:sp modelId="{7700662D-8874-EC4C-837D-31183D561194}">
      <dsp:nvSpPr>
        <dsp:cNvPr id="0" name=""/>
        <dsp:cNvSpPr/>
      </dsp:nvSpPr>
      <dsp:spPr>
        <a:xfrm>
          <a:off x="5902082" y="4945967"/>
          <a:ext cx="904749" cy="452374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>
              <a:solidFill>
                <a:schemeClr val="accent2"/>
              </a:solidFill>
            </a:rPr>
            <a:t>Read Counting</a:t>
          </a:r>
          <a:endParaRPr lang="en-US" sz="1100" kern="1200" dirty="0">
            <a:solidFill>
              <a:schemeClr val="accent2"/>
            </a:solidFill>
          </a:endParaRPr>
        </a:p>
      </dsp:txBody>
      <dsp:txXfrm>
        <a:off x="5915332" y="4959217"/>
        <a:ext cx="878249" cy="4258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8A283B-F7A5-6147-A65F-06AD5C731C68}">
      <dsp:nvSpPr>
        <dsp:cNvPr id="0" name=""/>
        <dsp:cNvSpPr/>
      </dsp:nvSpPr>
      <dsp:spPr>
        <a:xfrm>
          <a:off x="1517" y="1611679"/>
          <a:ext cx="1848645" cy="739458"/>
        </a:xfrm>
        <a:prstGeom prst="chevron">
          <a:avLst/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accent2"/>
              </a:solidFill>
            </a:rPr>
            <a:t>Palindrome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accent2"/>
              </a:solidFill>
            </a:rPr>
            <a:t>0 or 1</a:t>
          </a:r>
          <a:endParaRPr lang="en-US" sz="1500" kern="1200" dirty="0">
            <a:solidFill>
              <a:schemeClr val="accent2"/>
            </a:solidFill>
          </a:endParaRPr>
        </a:p>
      </dsp:txBody>
      <dsp:txXfrm>
        <a:off x="371246" y="1611679"/>
        <a:ext cx="1109187" cy="739458"/>
      </dsp:txXfrm>
    </dsp:sp>
    <dsp:sp modelId="{2E77AC46-E8EC-9349-A389-D0C125F06B14}">
      <dsp:nvSpPr>
        <dsp:cNvPr id="0" name=""/>
        <dsp:cNvSpPr/>
      </dsp:nvSpPr>
      <dsp:spPr>
        <a:xfrm>
          <a:off x="1665298" y="1611679"/>
          <a:ext cx="1848645" cy="739458"/>
        </a:xfrm>
        <a:prstGeom prst="chevron">
          <a:avLst/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accent2"/>
              </a:solidFill>
            </a:rPr>
            <a:t>GC content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accent2"/>
              </a:solidFill>
            </a:rPr>
            <a:t>%</a:t>
          </a:r>
          <a:endParaRPr lang="en-US" sz="1500" kern="1200" dirty="0">
            <a:solidFill>
              <a:schemeClr val="accent2"/>
            </a:solidFill>
          </a:endParaRPr>
        </a:p>
      </dsp:txBody>
      <dsp:txXfrm>
        <a:off x="2035027" y="1611679"/>
        <a:ext cx="1109187" cy="739458"/>
      </dsp:txXfrm>
    </dsp:sp>
    <dsp:sp modelId="{2319B891-FADA-6245-8317-0225AB531231}">
      <dsp:nvSpPr>
        <dsp:cNvPr id="0" name=""/>
        <dsp:cNvSpPr/>
      </dsp:nvSpPr>
      <dsp:spPr>
        <a:xfrm>
          <a:off x="3329079" y="1611679"/>
          <a:ext cx="1848645" cy="739458"/>
        </a:xfrm>
        <a:prstGeom prst="chevron">
          <a:avLst/>
        </a:prstGeom>
        <a:solidFill>
          <a:schemeClr val="accent4"/>
        </a:solidFill>
        <a:ln>
          <a:noFill/>
        </a:ln>
        <a:effectLst>
          <a:outerShdw blurRad="25400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0" lang="en-US" sz="1500" b="0" i="0" u="none" strike="noStrike" kern="1200" cap="none" spc="0" normalizeH="0" baseline="0" dirty="0" smtClean="0">
              <a:ln>
                <a:noFill/>
              </a:ln>
              <a:solidFill>
                <a:schemeClr val="accent2"/>
              </a:solidFill>
              <a:effectLst/>
              <a:uFillTx/>
              <a:sym typeface="Droid Sans"/>
            </a:rPr>
            <a:t>ΔΔG 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0" lang="en-US" sz="1500" b="0" i="0" u="none" strike="noStrike" kern="1200" cap="none" spc="0" normalizeH="0" baseline="0" dirty="0" err="1" smtClean="0">
              <a:ln>
                <a:noFill/>
              </a:ln>
              <a:solidFill>
                <a:schemeClr val="accent2"/>
              </a:solidFill>
              <a:effectLst/>
              <a:uFillTx/>
              <a:sym typeface="Droid Sans"/>
            </a:rPr>
            <a:t>EcoRI</a:t>
          </a:r>
          <a:endParaRPr lang="en-US" sz="1500" kern="1200" dirty="0">
            <a:solidFill>
              <a:schemeClr val="accent2"/>
            </a:solidFill>
          </a:endParaRPr>
        </a:p>
      </dsp:txBody>
      <dsp:txXfrm>
        <a:off x="3698808" y="1611679"/>
        <a:ext cx="1109187" cy="7394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C497B-0A4C-4B40-8A39-366E24D6DC02}" type="datetimeFigureOut">
              <a:rPr lang="en-US" smtClean="0"/>
              <a:t>5/24/16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A97CEC-32B0-9842-9539-2A6550500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7644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4.png>
</file>

<file path=ppt/media/image25.png>
</file>

<file path=ppt/media/image27.png>
</file>

<file path=ppt/media/image28.png>
</file>

<file path=ppt/media/image29.png>
</file>

<file path=ppt/media/image33.png>
</file>

<file path=ppt/media/image35.png>
</file>

<file path=ppt/media/image36.png>
</file>

<file path=ppt/media/image37.png>
</file>

<file path=ppt/media/image38.gif>
</file>

<file path=ppt/media/image39.png>
</file>

<file path=ppt/media/image4.jpeg>
</file>

<file path=ppt/media/image42.png>
</file>

<file path=ppt/media/image43.png>
</file>

<file path=ppt/media/image44.png>
</file>

<file path=ppt/media/image45.png>
</file>

<file path=ppt/media/image5.jpeg>
</file>

<file path=ppt/media/image50.png>
</file>

<file path=ppt/media/image53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AC729-8275-48AD-98D3-6471349E297B}" type="datetimeFigureOut">
              <a:rPr lang="en-GB" smtClean="0"/>
              <a:t>5/24/16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E7224A-C775-4554-81FA-47F7C42AEF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065190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smtClean="0">
                <a:solidFill>
                  <a:srgbClr val="FF0000"/>
                </a:solidFill>
              </a:rPr>
              <a:t>- </a:t>
            </a:r>
            <a:r>
              <a:rPr lang="en-US" b="0" dirty="0" smtClean="0">
                <a:solidFill>
                  <a:srgbClr val="FF0000"/>
                </a:solidFill>
              </a:rPr>
              <a:t>We’re an </a:t>
            </a:r>
            <a:r>
              <a:rPr lang="en-US" b="0" dirty="0" err="1" smtClean="0">
                <a:solidFill>
                  <a:srgbClr val="FF0000"/>
                </a:solidFill>
              </a:rPr>
              <a:t>Illumina</a:t>
            </a:r>
            <a:r>
              <a:rPr lang="en-US" b="0" dirty="0" smtClean="0">
                <a:solidFill>
                  <a:srgbClr val="FF0000"/>
                </a:solidFill>
              </a:rPr>
              <a:t>-backed</a:t>
            </a:r>
            <a:r>
              <a:rPr lang="en-US" b="0" baseline="0" dirty="0" smtClean="0">
                <a:solidFill>
                  <a:srgbClr val="FF0000"/>
                </a:solidFill>
              </a:rPr>
              <a:t> software company focused on helping you manipulate genomes</a:t>
            </a:r>
            <a:endParaRPr lang="en-US" b="0" dirty="0">
              <a:solidFill>
                <a:srgbClr val="FF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PRIVILEGED AND CONFIDENTIAL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17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NAG guides included (negative control)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Several negative predictors ( aka bad guides) were evaluated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Positive control was guides from other libraries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Positive predictors say if the guide is “good”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3 popular scoring functions included</a:t>
            </a:r>
            <a:endParaRPr lang="en-US" dirty="0" smtClean="0">
              <a:solidFill>
                <a:schemeClr val="dk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30200" indent="0">
              <a:buNone/>
            </a:pPr>
            <a:r>
              <a:rPr lang="en-US" dirty="0" smtClean="0"/>
              <a:t>-</a:t>
            </a:r>
            <a:r>
              <a:rPr lang="en-US" baseline="0" dirty="0" smtClean="0"/>
              <a:t> Mann-Whitney U test (ordinal data based on rank)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NAG guides included (negative control)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Several negative predictors ( aka bad guides) were evaluated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Positive control was guides from other libraries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Positive predictors say if the guide is “good”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3 popular scoring functions included</a:t>
            </a:r>
            <a:endParaRPr lang="en-US" dirty="0" smtClean="0">
              <a:solidFill>
                <a:schemeClr val="dk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16% winners, 15% losers, the rest are moderately active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Interpretation of those in between is trickier,</a:t>
            </a:r>
            <a:endParaRPr lang="en-US" dirty="0" smtClean="0">
              <a:solidFill>
                <a:schemeClr val="dk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30200" indent="0">
              <a:buNone/>
            </a:pPr>
            <a:r>
              <a:rPr lang="en-US" dirty="0" smtClean="0">
                <a:solidFill>
                  <a:schemeClr val="dk1"/>
                </a:solidFill>
              </a:rPr>
              <a:t>Standardize and submit</a:t>
            </a:r>
            <a:r>
              <a:rPr lang="en-US" baseline="0" dirty="0" smtClean="0">
                <a:solidFill>
                  <a:schemeClr val="dk1"/>
                </a:solidFill>
              </a:rPr>
              <a:t> to </a:t>
            </a:r>
            <a:r>
              <a:rPr lang="en-US" baseline="0" dirty="0" err="1" smtClean="0">
                <a:solidFill>
                  <a:schemeClr val="dk1"/>
                </a:solidFill>
              </a:rPr>
              <a:t>GuideDB</a:t>
            </a:r>
            <a:r>
              <a:rPr lang="en-US" baseline="0" dirty="0" smtClean="0">
                <a:solidFill>
                  <a:schemeClr val="dk1"/>
                </a:solidFill>
              </a:rPr>
              <a:t> (API is incidental).</a:t>
            </a:r>
            <a:endParaRPr lang="en-US" dirty="0" smtClean="0">
              <a:solidFill>
                <a:schemeClr val="dk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30200" indent="0">
              <a:buNone/>
            </a:pPr>
            <a:endParaRPr lang="en-US" dirty="0" smtClean="0">
              <a:solidFill>
                <a:schemeClr val="dk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Change</a:t>
            </a:r>
            <a:r>
              <a:rPr lang="en-US" baseline="0" dirty="0" smtClean="0"/>
              <a:t> the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7224A-C775-4554-81FA-47F7C42AEF4A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90125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30200" indent="0">
              <a:buNone/>
            </a:pPr>
            <a:r>
              <a:rPr lang="en-US" dirty="0" smtClean="0"/>
              <a:t>Space</a:t>
            </a:r>
            <a:r>
              <a:rPr lang="en-US" baseline="0" dirty="0" smtClean="0"/>
              <a:t> these one plot per slide Do a summary</a:t>
            </a:r>
          </a:p>
          <a:p>
            <a:pPr marL="330200" indent="0">
              <a:buNone/>
            </a:pPr>
            <a:endParaRPr lang="en-US" baseline="0" dirty="0" smtClean="0"/>
          </a:p>
          <a:p>
            <a:pPr marL="330200" indent="0">
              <a:buNone/>
            </a:pPr>
            <a:r>
              <a:rPr lang="en-US" baseline="0" dirty="0" smtClean="0"/>
              <a:t>Start with Uracil or transcript representation big to give an orientation to the plots</a:t>
            </a:r>
          </a:p>
          <a:p>
            <a:pPr marL="330200" indent="0">
              <a:buNone/>
            </a:pPr>
            <a:r>
              <a:rPr lang="en-US" baseline="0" dirty="0" smtClean="0"/>
              <a:t>Then run through the rest</a:t>
            </a:r>
          </a:p>
          <a:p>
            <a:pPr marL="33020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We’re a software company based</a:t>
            </a:r>
            <a:r>
              <a:rPr lang="en-US" baseline="0" dirty="0" smtClean="0"/>
              <a:t> in London and Boston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help researchers manipulate genomes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may be familiar with our public </a:t>
            </a:r>
            <a:r>
              <a:rPr lang="en-US" baseline="0" dirty="0" err="1" smtClean="0"/>
              <a:t>Deskgen</a:t>
            </a:r>
            <a:r>
              <a:rPr lang="en-US" baseline="0" dirty="0" smtClean="0"/>
              <a:t> software, used by 2000 users thousands of guides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also provide a range of genomic services built with an advance internal version of our platform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work with a number of </a:t>
            </a:r>
            <a:r>
              <a:rPr lang="en-US" baseline="0" dirty="0" err="1" smtClean="0"/>
              <a:t>organisations</a:t>
            </a:r>
            <a:r>
              <a:rPr lang="en-US" baseline="0" dirty="0" smtClean="0"/>
              <a:t>, some of whom are here today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7224A-C775-4554-81FA-47F7C42AEF4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026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1650" indent="-171450">
              <a:buFontTx/>
              <a:buChar char="-"/>
            </a:pPr>
            <a:r>
              <a:rPr lang="en-US" dirty="0" smtClean="0">
                <a:solidFill>
                  <a:schemeClr val="dk1"/>
                </a:solidFill>
              </a:rPr>
              <a:t>Proud to work with a great network of partners,</a:t>
            </a:r>
            <a:r>
              <a:rPr lang="en-US" baseline="0" dirty="0" smtClean="0">
                <a:solidFill>
                  <a:schemeClr val="dk1"/>
                </a:solidFill>
              </a:rPr>
              <a:t> including twist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Come see me for more details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In and out at any point in the process</a:t>
            </a:r>
            <a:endParaRPr lang="en-US" dirty="0" smtClean="0">
              <a:solidFill>
                <a:schemeClr val="dk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Guides with low off target scores were more “active” in this assay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Score Sensitive to SNPs, </a:t>
            </a:r>
            <a:r>
              <a:rPr lang="en-US" baseline="0" dirty="0" err="1" smtClean="0">
                <a:solidFill>
                  <a:schemeClr val="dk1"/>
                </a:solidFill>
              </a:rPr>
              <a:t>Indels</a:t>
            </a:r>
            <a:r>
              <a:rPr lang="en-US" baseline="0" dirty="0" smtClean="0">
                <a:solidFill>
                  <a:schemeClr val="dk1"/>
                </a:solidFill>
              </a:rPr>
              <a:t>, CNVs considered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Trend holds across all populations suggesting it’s a general effect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Source of false positives</a:t>
            </a:r>
          </a:p>
          <a:p>
            <a:pPr marL="501650" indent="-171450">
              <a:buFontTx/>
              <a:buChar char="-"/>
            </a:pPr>
            <a:endParaRPr lang="en-US" baseline="0" dirty="0" smtClean="0">
              <a:solidFill>
                <a:schemeClr val="dk1"/>
              </a:solidFill>
            </a:endParaRPr>
          </a:p>
          <a:p>
            <a:pPr marL="501650" indent="-171450">
              <a:buFontTx/>
              <a:buChar char="-"/>
            </a:pPr>
            <a:endParaRPr lang="en-US" baseline="0" dirty="0" smtClean="0">
              <a:solidFill>
                <a:schemeClr val="dk1"/>
              </a:solidFill>
            </a:endParaRPr>
          </a:p>
          <a:p>
            <a:pPr marL="501650" indent="-171450">
              <a:buFontTx/>
              <a:buChar char="-"/>
            </a:pPr>
            <a:endParaRPr lang="en-US" baseline="0" dirty="0" smtClean="0">
              <a:solidFill>
                <a:schemeClr val="dk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1650" indent="-171450">
              <a:buFontTx/>
              <a:buChar char="-"/>
            </a:pPr>
            <a:r>
              <a:rPr lang="en-US" baseline="0" dirty="0" err="1" smtClean="0">
                <a:solidFill>
                  <a:schemeClr val="dk1"/>
                </a:solidFill>
              </a:rPr>
              <a:t>Doench</a:t>
            </a:r>
            <a:r>
              <a:rPr lang="en-US" baseline="0" dirty="0" smtClean="0">
                <a:solidFill>
                  <a:schemeClr val="dk1"/>
                </a:solidFill>
              </a:rPr>
              <a:t> and Chari both enriched for active guides (but don’t guarantee success)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Cutting in a functional domain had more mixed results (not all functional domains are equal, some span entire </a:t>
            </a:r>
            <a:r>
              <a:rPr lang="en-US" baseline="0" dirty="0" err="1" smtClean="0">
                <a:solidFill>
                  <a:schemeClr val="dk1"/>
                </a:solidFill>
              </a:rPr>
              <a:t>cds</a:t>
            </a:r>
            <a:r>
              <a:rPr lang="en-US" baseline="0" dirty="0" smtClean="0">
                <a:solidFill>
                  <a:schemeClr val="dk1"/>
                </a:solidFill>
              </a:rPr>
              <a:t>, so are active site)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Position of cut site doesn’t really matter much, 1</a:t>
            </a:r>
            <a:r>
              <a:rPr lang="en-US" baseline="30000" dirty="0" smtClean="0">
                <a:solidFill>
                  <a:schemeClr val="dk1"/>
                </a:solidFill>
              </a:rPr>
              <a:t>st</a:t>
            </a:r>
            <a:r>
              <a:rPr lang="en-US" baseline="0" dirty="0" smtClean="0">
                <a:solidFill>
                  <a:schemeClr val="dk1"/>
                </a:solidFill>
              </a:rPr>
              <a:t> 3</a:t>
            </a:r>
            <a:r>
              <a:rPr lang="en-US" baseline="30000" dirty="0" smtClean="0">
                <a:solidFill>
                  <a:schemeClr val="dk1"/>
                </a:solidFill>
              </a:rPr>
              <a:t>rd</a:t>
            </a:r>
            <a:r>
              <a:rPr lang="en-US" baseline="0" dirty="0" smtClean="0">
                <a:solidFill>
                  <a:schemeClr val="dk1"/>
                </a:solidFill>
              </a:rPr>
              <a:t> rule isn’t so important</a:t>
            </a:r>
          </a:p>
          <a:p>
            <a:pPr marL="501650" indent="-171450">
              <a:buFontTx/>
              <a:buChar char="-"/>
            </a:pPr>
            <a:endParaRPr lang="en-US" dirty="0" smtClean="0">
              <a:solidFill>
                <a:schemeClr val="dk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16% winners, 15% losers, the rest are moderately active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Interpretation of those in between is trickier,</a:t>
            </a:r>
            <a:endParaRPr lang="en-US" dirty="0" smtClean="0">
              <a:solidFill>
                <a:schemeClr val="dk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1650" indent="-171450">
              <a:buFontTx/>
              <a:buChar char="-"/>
            </a:pPr>
            <a:r>
              <a:rPr lang="en-US" dirty="0" smtClean="0">
                <a:solidFill>
                  <a:schemeClr val="dk1"/>
                </a:solidFill>
              </a:rPr>
              <a:t>Control set of essential genes</a:t>
            </a:r>
          </a:p>
          <a:p>
            <a:pPr marL="501650" indent="-171450">
              <a:buFontTx/>
              <a:buChar char="-"/>
            </a:pPr>
            <a:r>
              <a:rPr lang="en-US" dirty="0" smtClean="0">
                <a:solidFill>
                  <a:schemeClr val="dk1"/>
                </a:solidFill>
              </a:rPr>
              <a:t>2x</a:t>
            </a:r>
            <a:r>
              <a:rPr lang="en-US" baseline="0" dirty="0" smtClean="0">
                <a:solidFill>
                  <a:schemeClr val="dk1"/>
                </a:solidFill>
              </a:rPr>
              <a:t> depletion as significant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Both machine learning approaches beat two different human designed library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Our combination approach is most effective on this set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30200" indent="0">
              <a:buNone/>
            </a:pPr>
            <a:r>
              <a:rPr lang="en-US" dirty="0" smtClean="0">
                <a:solidFill>
                  <a:schemeClr val="dk1"/>
                </a:solidFill>
              </a:rPr>
              <a:t>Talk only to the second level, touch on vector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more here?</a:t>
            </a:r>
          </a:p>
          <a:p>
            <a:r>
              <a:rPr lang="en-US" dirty="0" smtClean="0"/>
              <a:t>Assume no knowledge here</a:t>
            </a:r>
          </a:p>
          <a:p>
            <a:endParaRPr lang="en-US" dirty="0" smtClean="0"/>
          </a:p>
          <a:p>
            <a:r>
              <a:rPr lang="en-US" dirty="0" smtClean="0"/>
              <a:t>Split into two slides</a:t>
            </a:r>
          </a:p>
          <a:p>
            <a:endParaRPr lang="en-US" dirty="0"/>
          </a:p>
          <a:p>
            <a:r>
              <a:rPr lang="en-US" dirty="0" smtClean="0"/>
              <a:t>Talk</a:t>
            </a:r>
            <a:r>
              <a:rPr lang="en-US" baseline="0" dirty="0" smtClean="0"/>
              <a:t> about dimensionality, Problem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talk about solution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7224A-C775-4554-81FA-47F7C42AEF4A}" type="slidenum">
              <a:rPr lang="en-GB" smtClean="0"/>
              <a:t>37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7738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more here?</a:t>
            </a:r>
          </a:p>
          <a:p>
            <a:r>
              <a:rPr lang="en-US" dirty="0" smtClean="0"/>
              <a:t>Assume no knowledge here</a:t>
            </a:r>
          </a:p>
          <a:p>
            <a:endParaRPr lang="en-US" dirty="0" smtClean="0"/>
          </a:p>
          <a:p>
            <a:r>
              <a:rPr lang="en-US" dirty="0" smtClean="0"/>
              <a:t>Split into two slides</a:t>
            </a:r>
          </a:p>
          <a:p>
            <a:endParaRPr lang="en-US" dirty="0"/>
          </a:p>
          <a:p>
            <a:r>
              <a:rPr lang="en-US" dirty="0" smtClean="0"/>
              <a:t>Talk</a:t>
            </a:r>
            <a:r>
              <a:rPr lang="en-US" baseline="0" dirty="0" smtClean="0"/>
              <a:t> about dimensionality, Problem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Then talk about solution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7224A-C775-4554-81FA-47F7C42AEF4A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773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NAG guides included (negative control)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Several negative predictors ( aka bad guides) were evaluated</a:t>
            </a:r>
          </a:p>
          <a:p>
            <a:pPr marL="501650" indent="-171450">
              <a:buFontTx/>
              <a:buChar char="-"/>
            </a:pPr>
            <a:r>
              <a:rPr lang="en-US" baseline="0" dirty="0" smtClean="0">
                <a:solidFill>
                  <a:schemeClr val="dk1"/>
                </a:solidFill>
              </a:rPr>
              <a:t>Positive control was guides from other libraries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7224A-C775-4554-81FA-47F7C42AEF4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9444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en-GB" dirty="0" smtClean="0"/>
              <a:t>Genome </a:t>
            </a:r>
            <a:r>
              <a:rPr lang="en-GB" dirty="0"/>
              <a:t>Editing, particularly CRISPR/Cas9, is growing explosively.</a:t>
            </a:r>
          </a:p>
          <a:p>
            <a:pPr marL="457200" lvl="0" indent="-317500" rtl="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en-GB" dirty="0"/>
              <a:t>Genome editing: changing the DNA in cells in a targeted way, such as through a computer designed RNA-guided Nuclease</a:t>
            </a:r>
          </a:p>
          <a:p>
            <a:pPr marL="457200" lvl="0" indent="-317500" rtl="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en-GB" dirty="0"/>
              <a:t>Over 43,000 labs are doing it</a:t>
            </a:r>
          </a:p>
          <a:p>
            <a:pPr marL="457200" lvl="0" indent="-317500" rtl="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en-GB" dirty="0"/>
              <a:t>Specialist software is essential to handle data volume and complexity</a:t>
            </a:r>
          </a:p>
          <a:p>
            <a:pPr marL="457200" lvl="0" indent="-317500">
              <a:spcBef>
                <a:spcPts val="0"/>
              </a:spcBef>
              <a:buClr>
                <a:srgbClr val="000000"/>
              </a:buClr>
              <a:buSzPct val="127272"/>
              <a:buFont typeface="Arial"/>
              <a:buChar char="-"/>
            </a:pPr>
            <a:r>
              <a:rPr lang="en-GB" dirty="0"/>
              <a:t>It represents an enormous growth area in bio-tools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Reduce</a:t>
            </a:r>
            <a:r>
              <a:rPr lang="en-US" baseline="0" dirty="0" smtClean="0"/>
              <a:t> wordiness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7224A-C775-4554-81FA-47F7C42AEF4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3500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7224A-C775-4554-81FA-47F7C42AEF4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06543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E7224A-C775-4554-81FA-47F7C42AEF4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0654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30200" indent="0">
              <a:buNone/>
            </a:pPr>
            <a:r>
              <a:rPr lang="en-US" baseline="0" dirty="0" smtClean="0"/>
              <a:t>Discuss the design rules</a:t>
            </a:r>
          </a:p>
          <a:p>
            <a:pPr marL="33020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Sent</a:t>
            </a:r>
            <a:r>
              <a:rPr lang="en-US" baseline="0" dirty="0" smtClean="0">
                <a:solidFill>
                  <a:schemeClr val="tx1"/>
                </a:solidFill>
              </a:rPr>
              <a:t> for </a:t>
            </a:r>
            <a:r>
              <a:rPr lang="en-US" baseline="0" dirty="0" err="1" smtClean="0">
                <a:solidFill>
                  <a:schemeClr val="tx1"/>
                </a:solidFill>
              </a:rPr>
              <a:t>sythensis</a:t>
            </a:r>
            <a:r>
              <a:rPr lang="en-US" baseline="0" dirty="0" smtClean="0">
                <a:solidFill>
                  <a:schemeClr val="tx1"/>
                </a:solidFill>
              </a:rPr>
              <a:t>, screening, and NGS analysis</a:t>
            </a:r>
            <a:r>
              <a:rPr lang="en-US" dirty="0" smtClean="0">
                <a:solidFill>
                  <a:schemeClr val="dk1"/>
                </a:solidFill>
              </a:rPr>
              <a:t>. </a:t>
            </a:r>
          </a:p>
          <a:p>
            <a:pPr marL="330200" indent="0">
              <a:buNone/>
            </a:pPr>
            <a:endParaRPr lang="en-US" dirty="0" smtClean="0">
              <a:solidFill>
                <a:schemeClr val="dk1"/>
              </a:solidFill>
            </a:endParaRPr>
          </a:p>
          <a:p>
            <a:pPr marL="330200" indent="0">
              <a:buNone/>
            </a:pPr>
            <a:r>
              <a:rPr lang="en-US" dirty="0" smtClean="0">
                <a:solidFill>
                  <a:schemeClr val="dk1"/>
                </a:solidFill>
              </a:rPr>
              <a:t>Make into 3 slides --- what</a:t>
            </a:r>
            <a:r>
              <a:rPr lang="en-US" baseline="0" dirty="0" smtClean="0">
                <a:solidFill>
                  <a:schemeClr val="dk1"/>
                </a:solidFill>
              </a:rPr>
              <a:t> is the goal of the library, positive predictors, negative predictors</a:t>
            </a:r>
            <a:endParaRPr lang="en-US" dirty="0" smtClean="0">
              <a:solidFill>
                <a:schemeClr val="dk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707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2.ti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2.ti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2.ti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ti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Page_ExternalDocs_v1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4NZTOGk-filtered.jpeg"/>
          <p:cNvPicPr/>
          <p:nvPr/>
        </p:nvPicPr>
        <p:blipFill rotWithShape="1">
          <a:blip r:embed="rId2">
            <a:extLst/>
          </a:blip>
          <a:srcRect l="9872" t="1830" r="9845" b="1830"/>
          <a:stretch/>
        </p:blipFill>
        <p:spPr>
          <a:xfrm>
            <a:off x="0" y="1"/>
            <a:ext cx="9144000" cy="6858000"/>
          </a:xfrm>
          <a:prstGeom prst="rect">
            <a:avLst/>
          </a:prstGeom>
          <a:ln w="3175">
            <a:miter lim="400000"/>
          </a:ln>
        </p:spPr>
      </p:pic>
      <p:sp>
        <p:nvSpPr>
          <p:cNvPr id="8" name="Shape 8"/>
          <p:cNvSpPr/>
          <p:nvPr/>
        </p:nvSpPr>
        <p:spPr>
          <a:xfrm>
            <a:off x="0" y="1"/>
            <a:ext cx="9144000" cy="6857999"/>
          </a:xfrm>
          <a:prstGeom prst="rect">
            <a:avLst/>
          </a:prstGeom>
          <a:solidFill>
            <a:srgbClr val="232323">
              <a:alpha val="90256"/>
            </a:srgbClr>
          </a:solidFill>
          <a:ln w="3175">
            <a:miter lim="400000"/>
          </a:ln>
          <a:effectLst>
            <a:outerShdw blurRad="25400" dist="127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sp>
        <p:nvSpPr>
          <p:cNvPr id="9" name="Shape 9"/>
          <p:cNvSpPr/>
          <p:nvPr/>
        </p:nvSpPr>
        <p:spPr>
          <a:xfrm>
            <a:off x="3515756" y="6474478"/>
            <a:ext cx="2170063" cy="1464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>
                <a:solidFill>
                  <a:srgbClr val="BDC3C7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" dirty="0">
                <a:solidFill>
                  <a:srgbClr val="BDC3C7"/>
                </a:solidFill>
                <a:latin typeface="Arial"/>
                <a:ea typeface="Arial"/>
                <a:cs typeface="Arial"/>
              </a:rPr>
              <a:t>© </a:t>
            </a:r>
            <a:r>
              <a:rPr lang="en-GB" sz="600" baseline="0" dirty="0" smtClean="0">
                <a:solidFill>
                  <a:srgbClr val="BDC3C7"/>
                </a:solidFill>
                <a:latin typeface="Arial"/>
                <a:ea typeface="Arial"/>
                <a:cs typeface="Arial"/>
              </a:rPr>
              <a:t> Desktop Genetics Ltd. 2016  A n </a:t>
            </a:r>
            <a:r>
              <a:rPr lang="en-GB" sz="600" baseline="0" dirty="0" err="1" smtClean="0">
                <a:solidFill>
                  <a:srgbClr val="BDC3C7"/>
                </a:solidFill>
                <a:latin typeface="Arial"/>
                <a:ea typeface="Arial"/>
                <a:cs typeface="Arial"/>
              </a:rPr>
              <a:t>Illumina</a:t>
            </a:r>
            <a:r>
              <a:rPr lang="en-GB" sz="600" baseline="0" dirty="0" smtClean="0">
                <a:solidFill>
                  <a:srgbClr val="BDC3C7"/>
                </a:solidFill>
                <a:latin typeface="Arial"/>
                <a:ea typeface="Arial"/>
                <a:cs typeface="Arial"/>
              </a:rPr>
              <a:t>-backed company</a:t>
            </a:r>
          </a:p>
        </p:txBody>
      </p:sp>
      <p:pic>
        <p:nvPicPr>
          <p:cNvPr id="10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83106" y="2266281"/>
            <a:ext cx="977801" cy="1252391"/>
          </a:xfrm>
          <a:prstGeom prst="rect">
            <a:avLst/>
          </a:prstGeom>
          <a:ln w="3175">
            <a:miter lim="400000"/>
          </a:ln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887116" y="4321971"/>
            <a:ext cx="5369781" cy="714376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ctr">
              <a:defRPr sz="3000" b="0" i="0" spc="703" baseline="0">
                <a:solidFill>
                  <a:schemeClr val="accent3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b="0" i="0" dirty="0" smtClean="0">
                <a:latin typeface="+mn-lt"/>
              </a:rPr>
              <a:t>HEADER GOES HERE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098608" y="5036345"/>
            <a:ext cx="2946797" cy="714376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ctr">
              <a:defRPr sz="1100" b="0" i="0" spc="352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b="0" i="0" dirty="0" smtClean="0">
                <a:latin typeface="+mn-lt"/>
              </a:rPr>
              <a:t>SMALLER HEADER HERE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med"/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sz="quarter" idx="15"/>
          </p:nvPr>
        </p:nvSpPr>
        <p:spPr>
          <a:xfrm>
            <a:off x="449263" y="1981200"/>
            <a:ext cx="8205787" cy="417830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r>
              <a:rPr lang="en-US" smtClean="0"/>
              <a:t>Click icon to add table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554016" y="1720850"/>
            <a:ext cx="2008584" cy="107950"/>
          </a:xfrm>
          <a:prstGeom prst="rect">
            <a:avLst/>
          </a:prstGeom>
        </p:spPr>
        <p:txBody>
          <a:bodyPr vert="horz"/>
          <a:lstStyle>
            <a:lvl1pPr>
              <a:defRPr sz="800">
                <a:latin typeface="Noto Sans"/>
                <a:cs typeface="Noto San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med"/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Shape 332"/>
          <p:cNvSpPr/>
          <p:nvPr/>
        </p:nvSpPr>
        <p:spPr>
          <a:xfrm>
            <a:off x="4825249" y="1981200"/>
            <a:ext cx="3812390" cy="277817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 anchor="t">
            <a:spAutoFit/>
          </a:bodyPr>
          <a:lstStyle/>
          <a:p>
            <a:pPr algn="l" defTabSz="321457">
              <a:lnSpc>
                <a:spcPct val="120000"/>
              </a:lnSpc>
              <a:spcBef>
                <a:spcPts val="1406"/>
              </a:spcBef>
              <a:defRPr sz="1800">
                <a:solidFill>
                  <a:srgbClr val="000000"/>
                </a:solidFill>
              </a:defRPr>
            </a:pPr>
            <a:r>
              <a:rPr sz="1000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D E S K T O P </a:t>
            </a:r>
            <a:r>
              <a:rPr sz="1000" b="1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G E N E T I C S </a:t>
            </a:r>
            <a:r>
              <a:rPr sz="1000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 builds software to accelerate biotech R&amp;D and drive the genome editing revolution. Our core software platform, DESKGEN, expertly designs CRISPR genome-editing experiments in any cell line and generates tailored CRISPR library designs</a:t>
            </a:r>
            <a:r>
              <a:rPr sz="1000" dirty="0" smtClean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.</a:t>
            </a:r>
            <a:endParaRPr lang="en-GB" sz="1000" dirty="0" smtClean="0">
              <a:solidFill>
                <a:srgbClr val="1E1E1E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algn="l" defTabSz="321457">
              <a:lnSpc>
                <a:spcPct val="120000"/>
              </a:lnSpc>
              <a:spcBef>
                <a:spcPts val="1406"/>
              </a:spcBef>
              <a:defRPr sz="1800">
                <a:solidFill>
                  <a:srgbClr val="000000"/>
                </a:solidFill>
              </a:defRPr>
            </a:pPr>
            <a:endParaRPr sz="1000" dirty="0">
              <a:solidFill>
                <a:srgbClr val="1E1E1E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algn="l" defTabSz="321457">
              <a:spcBef>
                <a:spcPts val="703"/>
              </a:spcBef>
              <a:defRPr sz="1800">
                <a:solidFill>
                  <a:srgbClr val="000000"/>
                </a:solidFill>
              </a:defRPr>
            </a:pPr>
            <a:r>
              <a:rPr sz="1000" spc="197" dirty="0">
                <a:solidFill>
                  <a:srgbClr val="02BAEA"/>
                </a:solidFill>
                <a:latin typeface="Noto Sans"/>
                <a:ea typeface="Noto Sans"/>
                <a:cs typeface="Noto Sans"/>
                <a:sym typeface="Noto Sans"/>
              </a:rPr>
              <a:t>WEB</a:t>
            </a:r>
            <a:r>
              <a:rPr sz="1000" spc="197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lang="en-GB" sz="1000" spc="197" dirty="0" smtClean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		</a:t>
            </a:r>
            <a:r>
              <a:rPr sz="1000" spc="197" dirty="0" smtClean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WWW.DESKGEN.COM</a:t>
            </a:r>
            <a:endParaRPr sz="1000" spc="197" dirty="0">
              <a:solidFill>
                <a:srgbClr val="1E1E1E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algn="l" defTabSz="321457">
              <a:spcBef>
                <a:spcPts val="703"/>
              </a:spcBef>
              <a:defRPr sz="1800">
                <a:solidFill>
                  <a:srgbClr val="000000"/>
                </a:solidFill>
              </a:defRPr>
            </a:pPr>
            <a:endParaRPr lang="en-GB" sz="1000" spc="197" dirty="0" smtClean="0">
              <a:solidFill>
                <a:srgbClr val="02BAEA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algn="l" defTabSz="321457">
              <a:spcBef>
                <a:spcPts val="703"/>
              </a:spcBef>
              <a:defRPr sz="1800">
                <a:solidFill>
                  <a:srgbClr val="000000"/>
                </a:solidFill>
              </a:defRPr>
            </a:pPr>
            <a:r>
              <a:rPr sz="1000" spc="197" dirty="0" smtClean="0">
                <a:solidFill>
                  <a:srgbClr val="02BAEA"/>
                </a:solidFill>
                <a:latin typeface="Noto Sans"/>
                <a:ea typeface="Noto Sans"/>
                <a:cs typeface="Noto Sans"/>
                <a:sym typeface="Noto Sans"/>
              </a:rPr>
              <a:t>EMAIL</a:t>
            </a:r>
            <a:r>
              <a:rPr sz="1000" spc="197" dirty="0" smtClean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lang="en-GB" sz="1000" spc="197" dirty="0" smtClean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	</a:t>
            </a:r>
            <a:r>
              <a:rPr sz="1000" spc="197" dirty="0" smtClean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INFO</a:t>
            </a:r>
            <a:r>
              <a:rPr sz="1000" spc="197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@DESKGEN.COM</a:t>
            </a:r>
          </a:p>
          <a:p>
            <a:pPr algn="l" defTabSz="321457">
              <a:spcBef>
                <a:spcPts val="703"/>
              </a:spcBef>
              <a:defRPr sz="1800">
                <a:solidFill>
                  <a:srgbClr val="000000"/>
                </a:solidFill>
              </a:defRPr>
            </a:pPr>
            <a:endParaRPr lang="en-GB" sz="1000" spc="197" dirty="0" smtClean="0">
              <a:solidFill>
                <a:srgbClr val="02BAEA"/>
              </a:solidFill>
              <a:latin typeface="Noto Sans"/>
              <a:ea typeface="Noto Sans"/>
              <a:cs typeface="Noto Sans"/>
              <a:sym typeface="Noto Sans"/>
            </a:endParaRPr>
          </a:p>
          <a:p>
            <a:pPr algn="l" defTabSz="321457">
              <a:spcBef>
                <a:spcPts val="703"/>
              </a:spcBef>
              <a:defRPr sz="1800">
                <a:solidFill>
                  <a:srgbClr val="000000"/>
                </a:solidFill>
              </a:defRPr>
            </a:pPr>
            <a:r>
              <a:rPr sz="1000" spc="197" dirty="0" smtClean="0">
                <a:solidFill>
                  <a:srgbClr val="02BAEA"/>
                </a:solidFill>
                <a:latin typeface="Noto Sans"/>
                <a:ea typeface="Noto Sans"/>
                <a:cs typeface="Noto Sans"/>
                <a:sym typeface="Noto Sans"/>
              </a:rPr>
              <a:t>TWITTER</a:t>
            </a:r>
            <a:r>
              <a:rPr sz="1000" spc="197" dirty="0" smtClean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 </a:t>
            </a:r>
            <a:r>
              <a:rPr lang="en-GB" sz="1000" spc="197" dirty="0" smtClean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	</a:t>
            </a:r>
            <a:r>
              <a:rPr sz="1000" spc="197" dirty="0" smtClean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@</a:t>
            </a:r>
            <a:r>
              <a:rPr sz="1000" spc="197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rPr>
              <a:t>DESKTOPGENETICS</a:t>
            </a:r>
          </a:p>
          <a:p>
            <a:pPr algn="l" defTabSz="321457">
              <a:lnSpc>
                <a:spcPct val="120000"/>
              </a:lnSpc>
              <a:spcBef>
                <a:spcPts val="281"/>
              </a:spcBef>
              <a:defRPr sz="1800">
                <a:solidFill>
                  <a:srgbClr val="000000"/>
                </a:solidFill>
              </a:defRPr>
            </a:pPr>
            <a:endParaRPr sz="1000" spc="37" dirty="0">
              <a:solidFill>
                <a:srgbClr val="272727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5" name="Shape 333"/>
          <p:cNvSpPr/>
          <p:nvPr/>
        </p:nvSpPr>
        <p:spPr>
          <a:xfrm>
            <a:off x="450009" y="1723709"/>
            <a:ext cx="3826093" cy="4219891"/>
          </a:xfrm>
          <a:prstGeom prst="rect">
            <a:avLst/>
          </a:prstGeom>
          <a:solidFill>
            <a:srgbClr val="1E1E1E"/>
          </a:solidFill>
          <a:ln w="3175">
            <a:miter lim="400000"/>
          </a:ln>
        </p:spPr>
        <p:txBody>
          <a:bodyPr lIns="0" tIns="0" rIns="0" bIns="0" anchor="ctr"/>
          <a:lstStyle/>
          <a:p>
            <a:pPr lvl="1" algn="l">
              <a:spcBef>
                <a:spcPts val="1055"/>
              </a:spcBef>
              <a:defRPr sz="1600" b="1" spc="32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defRPr>
            </a:pPr>
            <a:endParaRPr/>
          </a:p>
        </p:txBody>
      </p:sp>
      <p:pic>
        <p:nvPicPr>
          <p:cNvPr id="6" name="Picture 5" descr="DeskGen_logo-05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679892"/>
            <a:ext cx="2362200" cy="236220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095795"/>
      </p:ext>
    </p:extLst>
  </p:cSld>
  <p:clrMapOvr>
    <a:masterClrMapping/>
  </p:clrMapOvr>
  <p:transition xmlns:p14="http://schemas.microsoft.com/office/powerpoint/2010/main" spd="med"/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3868245"/>
            <a:ext cx="7772400" cy="100404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rgbClr val="E6ECEE"/>
                </a:solidFill>
              </a:defRPr>
            </a:lvl1pPr>
          </a:lstStyle>
          <a:p>
            <a:r>
              <a:rPr lang="en-GB" dirty="0" smtClean="0"/>
              <a:t>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63703" y="5245940"/>
            <a:ext cx="2933032" cy="9668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 b="1" baseline="0">
                <a:solidFill>
                  <a:srgbClr val="E6ECEE"/>
                </a:solidFill>
                <a:latin typeface="PT Sans"/>
                <a:cs typeface="PT San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PREPARED FOR:</a:t>
            </a:r>
          </a:p>
          <a:p>
            <a:r>
              <a:rPr lang="en-US" dirty="0" smtClean="0"/>
              <a:t>&lt;insert name&gt;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229424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8_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14176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273932" y="141836"/>
            <a:ext cx="8412869" cy="1143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 sz="2800" b="0" i="0" cap="all" spc="250"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56794" y="6333133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 sz="700">
                <a:latin typeface="Arial"/>
                <a:cs typeface="Arial"/>
              </a:defRPr>
            </a:lvl1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12063" y="6462114"/>
            <a:ext cx="278911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spc="350" dirty="0" smtClean="0">
                <a:latin typeface="Arial"/>
                <a:ea typeface="Arial"/>
                <a:cs typeface="Arial"/>
              </a:rPr>
              <a:t>DESKTOP</a:t>
            </a:r>
            <a:r>
              <a:rPr lang="en-US" sz="700" b="1" spc="350" dirty="0" smtClean="0">
                <a:latin typeface="Arial"/>
                <a:ea typeface="Arial"/>
                <a:cs typeface="Arial"/>
              </a:rPr>
              <a:t>GENETICS</a:t>
            </a:r>
            <a:endParaRPr lang="en-US" sz="700" spc="350" dirty="0">
              <a:latin typeface="Arial"/>
              <a:ea typeface="Arial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19334" y="6462114"/>
            <a:ext cx="278911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spc="300" dirty="0" smtClean="0">
                <a:latin typeface="Arial"/>
                <a:ea typeface="Arial"/>
                <a:cs typeface="Arial"/>
              </a:rPr>
              <a:t>ILLUMINA PRESENTATION</a:t>
            </a:r>
            <a:endParaRPr lang="en-US" sz="700" spc="300" dirty="0">
              <a:latin typeface="Arial"/>
              <a:ea typeface="Arial"/>
              <a:cs typeface="Arial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0" y="1417637"/>
            <a:ext cx="9144000" cy="0"/>
          </a:xfrm>
          <a:prstGeom prst="line">
            <a:avLst/>
          </a:prstGeom>
          <a:ln w="15875">
            <a:solidFill>
              <a:srgbClr val="1E1E1E"/>
            </a:solidFill>
          </a:ln>
          <a:effectLst>
            <a:outerShdw blurRad="40000" dist="20000" dir="5400000" sx="35000" sy="35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DeskGenBu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70750" y="182605"/>
            <a:ext cx="359173" cy="480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9144000" cy="14176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12063" y="6462114"/>
            <a:ext cx="278911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spc="350" dirty="0" smtClean="0">
                <a:latin typeface="Arial"/>
                <a:ea typeface="Arial"/>
                <a:cs typeface="Arial"/>
              </a:rPr>
              <a:t>DESKTOP</a:t>
            </a:r>
            <a:r>
              <a:rPr lang="en-US" sz="700" b="1" spc="350" dirty="0" smtClean="0">
                <a:latin typeface="Arial"/>
                <a:ea typeface="Arial"/>
                <a:cs typeface="Arial"/>
              </a:rPr>
              <a:t>GENETICS</a:t>
            </a:r>
            <a:endParaRPr lang="en-US" sz="700" spc="350" dirty="0">
              <a:latin typeface="Arial"/>
              <a:ea typeface="Arial"/>
              <a:cs typeface="Aria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2219334" y="6462114"/>
            <a:ext cx="278911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spc="300" dirty="0" smtClean="0">
                <a:latin typeface="Arial"/>
                <a:ea typeface="Arial"/>
                <a:cs typeface="Arial"/>
              </a:rPr>
              <a:t>ILLUMINA PRESENTATION</a:t>
            </a:r>
            <a:endParaRPr lang="en-US" sz="700" spc="300" dirty="0">
              <a:latin typeface="Arial"/>
              <a:ea typeface="Arial"/>
              <a:cs typeface="Arial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 flipH="1">
            <a:off x="0" y="1417637"/>
            <a:ext cx="9144000" cy="0"/>
          </a:xfrm>
          <a:prstGeom prst="line">
            <a:avLst/>
          </a:prstGeom>
          <a:ln w="15875">
            <a:solidFill>
              <a:srgbClr val="1E1E1E"/>
            </a:solidFill>
          </a:ln>
          <a:effectLst>
            <a:outerShdw blurRad="40000" dist="20000" dir="5400000" sx="35000" sy="35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DeskGenBu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70750" y="182605"/>
            <a:ext cx="359173" cy="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1031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7875478" y="21233"/>
            <a:ext cx="1268522" cy="204652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/>
                <a:ea typeface="Arial"/>
                <a:cs typeface="Arial"/>
              </a:defRPr>
            </a:lvl1pPr>
          </a:lstStyle>
          <a:p>
            <a:r>
              <a:rPr lang="en-GB" dirty="0" smtClean="0"/>
              <a:t>April 2013</a:t>
            </a:r>
            <a:endParaRPr lang="en-US" dirty="0"/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20035" y="5510"/>
            <a:ext cx="654896" cy="236098"/>
          </a:xfrm>
        </p:spPr>
        <p:txBody>
          <a:bodyPr/>
          <a:lstStyle>
            <a:lvl1pPr algn="ctr">
              <a:defRPr/>
            </a:lvl1pPr>
          </a:lstStyle>
          <a:p>
            <a:fld id="{E78E77B8-7CDC-6C40-9633-8A0639214C2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Date Placeholder 1"/>
          <p:cNvSpPr txBox="1">
            <a:spLocks/>
          </p:cNvSpPr>
          <p:nvPr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725342" y="285654"/>
            <a:ext cx="7859888" cy="51291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9" name="Picture 18" descr="Slice 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3" name="Date Placeholder 1"/>
          <p:cNvSpPr txBox="1">
            <a:spLocks/>
          </p:cNvSpPr>
          <p:nvPr userDrawn="1"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7" name="Picture 16" descr="Slice 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88617"/>
      </p:ext>
    </p:extLst>
  </p:cSld>
  <p:clrMapOvr>
    <a:masterClrMapping/>
  </p:clrMapOvr>
  <p:transition xmlns:p14="http://schemas.microsoft.com/office/powerpoint/2010/main"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7875478" y="21233"/>
            <a:ext cx="1268522" cy="204652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/>
                <a:ea typeface="Arial"/>
                <a:cs typeface="Arial"/>
              </a:defRPr>
            </a:lvl1pPr>
          </a:lstStyle>
          <a:p>
            <a:r>
              <a:rPr lang="en-GB" dirty="0" smtClean="0"/>
              <a:t>April 2013</a:t>
            </a:r>
            <a:endParaRPr lang="en-US" dirty="0"/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20035" y="5510"/>
            <a:ext cx="654896" cy="236098"/>
          </a:xfrm>
        </p:spPr>
        <p:txBody>
          <a:bodyPr/>
          <a:lstStyle>
            <a:lvl1pPr algn="ctr">
              <a:defRPr/>
            </a:lvl1pPr>
          </a:lstStyle>
          <a:p>
            <a:fld id="{E78E77B8-7CDC-6C40-9633-8A0639214C2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Date Placeholder 1"/>
          <p:cNvSpPr txBox="1">
            <a:spLocks/>
          </p:cNvSpPr>
          <p:nvPr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725342" y="285654"/>
            <a:ext cx="7859888" cy="51291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9" name="Picture 18" descr="Slice 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3" name="Date Placeholder 1"/>
          <p:cNvSpPr txBox="1">
            <a:spLocks/>
          </p:cNvSpPr>
          <p:nvPr userDrawn="1"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7" name="Picture 16" descr="Slice 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88617"/>
      </p:ext>
    </p:extLst>
  </p:cSld>
  <p:clrMapOvr>
    <a:masterClrMapping/>
  </p:clrMapOvr>
  <p:transition xmlns:p14="http://schemas.microsoft.com/office/powerpoint/2010/main"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7875478" y="21233"/>
            <a:ext cx="1268522" cy="204652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/>
                <a:ea typeface="Arial"/>
                <a:cs typeface="Arial"/>
              </a:defRPr>
            </a:lvl1pPr>
          </a:lstStyle>
          <a:p>
            <a:r>
              <a:rPr lang="en-GB" dirty="0" smtClean="0"/>
              <a:t>April 2013</a:t>
            </a:r>
            <a:endParaRPr lang="en-US" dirty="0"/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20035" y="5510"/>
            <a:ext cx="654896" cy="236098"/>
          </a:xfrm>
        </p:spPr>
        <p:txBody>
          <a:bodyPr/>
          <a:lstStyle>
            <a:lvl1pPr algn="ctr">
              <a:defRPr/>
            </a:lvl1pPr>
          </a:lstStyle>
          <a:p>
            <a:fld id="{E78E77B8-7CDC-6C40-9633-8A0639214C2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Date Placeholder 1"/>
          <p:cNvSpPr txBox="1">
            <a:spLocks/>
          </p:cNvSpPr>
          <p:nvPr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725342" y="285654"/>
            <a:ext cx="7859888" cy="51291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9" name="Picture 18" descr="Slice 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3" name="Date Placeholder 1"/>
          <p:cNvSpPr txBox="1">
            <a:spLocks/>
          </p:cNvSpPr>
          <p:nvPr userDrawn="1"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7" name="Picture 16" descr="Slice 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88617"/>
      </p:ext>
    </p:extLst>
  </p:cSld>
  <p:clrMapOvr>
    <a:masterClrMapping/>
  </p:clrMapOvr>
  <p:transition xmlns:p14="http://schemas.microsoft.com/office/powerpoint/2010/main"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7875478" y="21233"/>
            <a:ext cx="1268522" cy="204652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/>
                <a:ea typeface="Arial"/>
                <a:cs typeface="Arial"/>
              </a:defRPr>
            </a:lvl1pPr>
          </a:lstStyle>
          <a:p>
            <a:r>
              <a:rPr lang="en-GB" dirty="0" smtClean="0"/>
              <a:t>April 2013</a:t>
            </a:r>
            <a:endParaRPr lang="en-US" dirty="0"/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20035" y="5510"/>
            <a:ext cx="654896" cy="236098"/>
          </a:xfrm>
        </p:spPr>
        <p:txBody>
          <a:bodyPr/>
          <a:lstStyle>
            <a:lvl1pPr algn="ctr">
              <a:defRPr/>
            </a:lvl1pPr>
          </a:lstStyle>
          <a:p>
            <a:fld id="{E78E77B8-7CDC-6C40-9633-8A0639214C2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Date Placeholder 1"/>
          <p:cNvSpPr txBox="1">
            <a:spLocks/>
          </p:cNvSpPr>
          <p:nvPr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725342" y="285654"/>
            <a:ext cx="7859888" cy="51291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9" name="Picture 18" descr="Slice 1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3" name="Date Placeholder 1"/>
          <p:cNvSpPr txBox="1">
            <a:spLocks/>
          </p:cNvSpPr>
          <p:nvPr userDrawn="1"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7" name="Picture 16" descr="Slice 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88617"/>
      </p:ext>
    </p:extLst>
  </p:cSld>
  <p:clrMapOvr>
    <a:masterClrMapping/>
  </p:clrMapOvr>
  <p:transition xmlns:p14="http://schemas.microsoft.com/office/powerpoint/2010/main"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Page_ExternalDocs_v1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4NZTOGk-filtered.jpeg"/>
          <p:cNvPicPr/>
          <p:nvPr/>
        </p:nvPicPr>
        <p:blipFill rotWithShape="1">
          <a:blip r:embed="rId2">
            <a:extLst/>
          </a:blip>
          <a:srcRect l="9872" t="1830" r="9845" b="1830"/>
          <a:stretch/>
        </p:blipFill>
        <p:spPr>
          <a:xfrm>
            <a:off x="0" y="1"/>
            <a:ext cx="9144000" cy="6858000"/>
          </a:xfrm>
          <a:prstGeom prst="rect">
            <a:avLst/>
          </a:prstGeom>
          <a:ln w="3175">
            <a:miter lim="400000"/>
          </a:ln>
        </p:spPr>
      </p:pic>
      <p:sp>
        <p:nvSpPr>
          <p:cNvPr id="8" name="Shape 8"/>
          <p:cNvSpPr/>
          <p:nvPr/>
        </p:nvSpPr>
        <p:spPr>
          <a:xfrm>
            <a:off x="0" y="1"/>
            <a:ext cx="9144000" cy="6857999"/>
          </a:xfrm>
          <a:prstGeom prst="rect">
            <a:avLst/>
          </a:prstGeom>
          <a:solidFill>
            <a:srgbClr val="232323">
              <a:alpha val="90256"/>
            </a:srgbClr>
          </a:solidFill>
          <a:ln w="3175">
            <a:miter lim="400000"/>
          </a:ln>
          <a:effectLst>
            <a:outerShdw blurRad="25400" dist="127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sp>
        <p:nvSpPr>
          <p:cNvPr id="9" name="Shape 9"/>
          <p:cNvSpPr/>
          <p:nvPr/>
        </p:nvSpPr>
        <p:spPr>
          <a:xfrm>
            <a:off x="4023756" y="6474478"/>
            <a:ext cx="1096489" cy="1464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>
                <a:solidFill>
                  <a:srgbClr val="BDC3C7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" dirty="0">
                <a:solidFill>
                  <a:srgbClr val="BDC3C7"/>
                </a:solidFill>
                <a:latin typeface="Arial"/>
                <a:ea typeface="Arial"/>
                <a:cs typeface="Arial"/>
              </a:rPr>
              <a:t>© </a:t>
            </a:r>
            <a:r>
              <a:rPr lang="en-GB" sz="600" baseline="0" dirty="0" smtClean="0">
                <a:solidFill>
                  <a:srgbClr val="BDC3C7"/>
                </a:solidFill>
                <a:latin typeface="Arial"/>
                <a:ea typeface="Arial"/>
                <a:cs typeface="Arial"/>
              </a:rPr>
              <a:t> Desktop Genetics Ltd. 2015</a:t>
            </a:r>
            <a:endParaRPr sz="600" dirty="0">
              <a:solidFill>
                <a:srgbClr val="BDC3C7"/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10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83106" y="2266281"/>
            <a:ext cx="977801" cy="1252391"/>
          </a:xfrm>
          <a:prstGeom prst="rect">
            <a:avLst/>
          </a:prstGeom>
          <a:ln w="3175">
            <a:miter lim="400000"/>
          </a:ln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887116" y="4321971"/>
            <a:ext cx="5369781" cy="714376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ctr">
              <a:defRPr sz="3000" b="0" i="0" spc="703" baseline="0">
                <a:solidFill>
                  <a:schemeClr val="accent3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b="0" i="0" dirty="0" smtClean="0">
                <a:latin typeface="+mn-lt"/>
              </a:rPr>
              <a:t>HEADER GOES HERE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098608" y="5036345"/>
            <a:ext cx="2946797" cy="714376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ctr">
              <a:defRPr sz="1100" b="0" i="0" spc="352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b="0" i="0" dirty="0" smtClean="0">
                <a:latin typeface="+mn-lt"/>
              </a:rPr>
              <a:t>SMALLER HEADER HERE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med"/>
  <p:hf hdr="0" ft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49263" y="1720850"/>
            <a:ext cx="3830637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6"/>
          </p:nvPr>
        </p:nvSpPr>
        <p:spPr>
          <a:xfrm>
            <a:off x="4814888" y="1720850"/>
            <a:ext cx="3840162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110870" y="27431"/>
            <a:ext cx="8229600" cy="552825"/>
          </a:xfrm>
          <a:prstGeom prst="rect">
            <a:avLst/>
          </a:prstGeom>
        </p:spPr>
        <p:txBody>
          <a:bodyPr vert="horz"/>
          <a:lstStyle>
            <a:lvl1pPr algn="l">
              <a:defRPr sz="4000" b="0" i="0">
                <a:solidFill>
                  <a:srgbClr val="161616"/>
                </a:solidFill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med"/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Page_ExternalDocs_v2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1471-2148-11-215-2-filtered.jpeg"/>
          <p:cNvPicPr/>
          <p:nvPr/>
        </p:nvPicPr>
        <p:blipFill rotWithShape="1">
          <a:blip r:embed="rId2">
            <a:extLst/>
          </a:blip>
          <a:srcRect l="18467" t="3661" r="1508"/>
          <a:stretch/>
        </p:blipFill>
        <p:spPr>
          <a:xfrm>
            <a:off x="-1" y="0"/>
            <a:ext cx="9144001" cy="6857976"/>
          </a:xfrm>
          <a:prstGeom prst="rect">
            <a:avLst/>
          </a:prstGeom>
          <a:ln w="3175">
            <a:miter lim="400000"/>
          </a:ln>
        </p:spPr>
      </p:pic>
      <p:sp>
        <p:nvSpPr>
          <p:cNvPr id="8" name="Shape 8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232323">
              <a:alpha val="90256"/>
            </a:srgbClr>
          </a:solidFill>
          <a:ln w="3175">
            <a:miter lim="400000"/>
          </a:ln>
          <a:effectLst>
            <a:outerShdw blurRad="25400" dist="127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pic>
        <p:nvPicPr>
          <p:cNvPr id="15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83106" y="2266281"/>
            <a:ext cx="977801" cy="1252391"/>
          </a:xfrm>
          <a:prstGeom prst="rect">
            <a:avLst/>
          </a:prstGeom>
          <a:ln w="3175">
            <a:miter lim="400000"/>
          </a:ln>
        </p:spPr>
      </p:pic>
      <p:sp>
        <p:nvSpPr>
          <p:cNvPr id="1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887116" y="4321971"/>
            <a:ext cx="5369781" cy="714376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ctr">
              <a:defRPr sz="3000" b="0" i="0" spc="703" baseline="0">
                <a:solidFill>
                  <a:schemeClr val="accent3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b="0" i="0" dirty="0" smtClean="0">
                <a:latin typeface="+mn-lt"/>
              </a:rPr>
              <a:t>HEADER GOES HERE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098608" y="5036345"/>
            <a:ext cx="2946797" cy="714376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ctr">
              <a:defRPr sz="1100" b="0" i="0" spc="352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b="0" i="0" dirty="0" smtClean="0">
                <a:latin typeface="+mn-lt"/>
              </a:rPr>
              <a:t>SMALLER HEADER HERE</a:t>
            </a:r>
            <a:endParaRPr lang="en-US" dirty="0"/>
          </a:p>
        </p:txBody>
      </p:sp>
      <p:sp>
        <p:nvSpPr>
          <p:cNvPr id="9" name="Shape 9"/>
          <p:cNvSpPr/>
          <p:nvPr/>
        </p:nvSpPr>
        <p:spPr>
          <a:xfrm>
            <a:off x="4023756" y="6474478"/>
            <a:ext cx="1096489" cy="1464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>
                <a:solidFill>
                  <a:srgbClr val="BDC3C7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" dirty="0">
                <a:solidFill>
                  <a:srgbClr val="BDC3C7"/>
                </a:solidFill>
                <a:latin typeface="Arial"/>
                <a:ea typeface="Arial"/>
                <a:cs typeface="Arial"/>
              </a:rPr>
              <a:t>© </a:t>
            </a:r>
            <a:r>
              <a:rPr lang="en-GB" sz="600" baseline="0" dirty="0" smtClean="0">
                <a:solidFill>
                  <a:srgbClr val="BDC3C7"/>
                </a:solidFill>
                <a:latin typeface="Arial"/>
                <a:ea typeface="Arial"/>
                <a:cs typeface="Arial"/>
              </a:rPr>
              <a:t> Desktop Genetics Ltd. 2015</a:t>
            </a:r>
            <a:endParaRPr sz="600" dirty="0">
              <a:solidFill>
                <a:srgbClr val="BDC3C7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0" name="Shape 9"/>
          <p:cNvSpPr/>
          <p:nvPr userDrawn="1"/>
        </p:nvSpPr>
        <p:spPr>
          <a:xfrm>
            <a:off x="4023756" y="6474478"/>
            <a:ext cx="1096489" cy="1464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>
                <a:solidFill>
                  <a:srgbClr val="BDC3C7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" dirty="0">
                <a:solidFill>
                  <a:srgbClr val="BDC3C7"/>
                </a:solidFill>
                <a:latin typeface="Arial"/>
                <a:ea typeface="Arial"/>
                <a:cs typeface="Arial"/>
              </a:rPr>
              <a:t>© </a:t>
            </a:r>
            <a:r>
              <a:rPr lang="en-GB" sz="600" baseline="0" dirty="0" smtClean="0">
                <a:solidFill>
                  <a:srgbClr val="BDC3C7"/>
                </a:solidFill>
                <a:latin typeface="Arial"/>
                <a:ea typeface="Arial"/>
                <a:cs typeface="Arial"/>
              </a:rPr>
              <a:t> Desktop Genetics Ltd. 2016</a:t>
            </a:r>
            <a:endParaRPr sz="600" dirty="0">
              <a:solidFill>
                <a:srgbClr val="BDC3C7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ransition xmlns:p14="http://schemas.microsoft.com/office/powerpoint/2010/main" spd="med"/>
  <p:hf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s+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49263" y="2093912"/>
            <a:ext cx="3830637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6"/>
          </p:nvPr>
        </p:nvSpPr>
        <p:spPr>
          <a:xfrm>
            <a:off x="4814888" y="2093912"/>
            <a:ext cx="3840162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sp>
        <p:nvSpPr>
          <p:cNvPr id="17" name="Shape 192"/>
          <p:cNvSpPr/>
          <p:nvPr/>
        </p:nvSpPr>
        <p:spPr>
          <a:xfrm flipH="1" flipV="1">
            <a:off x="461702" y="2057982"/>
            <a:ext cx="3829579" cy="1"/>
          </a:xfrm>
          <a:prstGeom prst="line">
            <a:avLst/>
          </a:prstGeom>
          <a:ln w="25400">
            <a:solidFill>
              <a:srgbClr val="00ABD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sp>
        <p:nvSpPr>
          <p:cNvPr id="19" name="Shape 194"/>
          <p:cNvSpPr/>
          <p:nvPr/>
        </p:nvSpPr>
        <p:spPr>
          <a:xfrm flipH="1" flipV="1">
            <a:off x="4827085" y="2057982"/>
            <a:ext cx="3829580" cy="1"/>
          </a:xfrm>
          <a:prstGeom prst="line">
            <a:avLst/>
          </a:prstGeom>
          <a:ln w="25400">
            <a:solidFill>
              <a:srgbClr val="00ABD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81000" y="1704403"/>
            <a:ext cx="3657600" cy="304800"/>
          </a:xfrm>
          <a:prstGeom prst="rect">
            <a:avLst/>
          </a:prstGeom>
        </p:spPr>
        <p:txBody>
          <a:bodyPr vert="horz"/>
          <a:lstStyle>
            <a:lvl1pPr>
              <a:defRPr sz="2400" b="0">
                <a:latin typeface="Arial"/>
                <a:cs typeface="Arial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GB" sz="1700" b="0" spc="337" dirty="0" smtClean="0">
                <a:solidFill>
                  <a:srgbClr val="1E1E1E"/>
                </a:solidFill>
              </a:rPr>
              <a:t>FIRST</a:t>
            </a:r>
            <a:r>
              <a:rPr lang="en-GB" sz="1700" b="0" spc="337" baseline="0" dirty="0" smtClean="0">
                <a:solidFill>
                  <a:srgbClr val="1E1E1E"/>
                </a:solidFill>
              </a:rPr>
              <a:t> </a:t>
            </a:r>
            <a:r>
              <a:rPr lang="en-GB" sz="1700" b="1" spc="337" baseline="0" dirty="0" smtClean="0">
                <a:solidFill>
                  <a:srgbClr val="1E1E1E"/>
                </a:solidFill>
              </a:rPr>
              <a:t>COLUMN</a:t>
            </a:r>
            <a:endParaRPr lang="en-GB" sz="1700" b="1" spc="337" dirty="0">
              <a:solidFill>
                <a:srgbClr val="1E1E1E"/>
              </a:solidFill>
            </a:endParaRP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724400" y="1704403"/>
            <a:ext cx="3657600" cy="304800"/>
          </a:xfrm>
          <a:prstGeom prst="rect">
            <a:avLst/>
          </a:prstGeom>
        </p:spPr>
        <p:txBody>
          <a:bodyPr vert="horz"/>
          <a:lstStyle>
            <a:lvl1pPr>
              <a:defRPr sz="2400" b="0">
                <a:latin typeface="Arial"/>
                <a:cs typeface="Arial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GB" sz="1700" b="0" spc="337" dirty="0" smtClean="0">
                <a:solidFill>
                  <a:srgbClr val="1E1E1E"/>
                </a:solidFill>
              </a:rPr>
              <a:t>SECOND </a:t>
            </a:r>
            <a:r>
              <a:rPr lang="en-GB" sz="1700" b="1" spc="337" baseline="0" dirty="0" smtClean="0">
                <a:solidFill>
                  <a:srgbClr val="1E1E1E"/>
                </a:solidFill>
              </a:rPr>
              <a:t>COLUMN</a:t>
            </a:r>
            <a:endParaRPr lang="en-GB" sz="1700" b="1" spc="337" dirty="0">
              <a:solidFill>
                <a:srgbClr val="1E1E1E"/>
              </a:solidFill>
            </a:endParaRP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935741"/>
      </p:ext>
    </p:extLst>
  </p:cSld>
  <p:clrMapOvr>
    <a:masterClrMapping/>
  </p:clrMapOvr>
  <p:transition xmlns:p14="http://schemas.microsoft.com/office/powerpoint/2010/main" spd="med"/>
  <p:hf hdr="0" ft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s+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49263" y="1720850"/>
            <a:ext cx="3830637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6"/>
          </p:nvPr>
        </p:nvSpPr>
        <p:spPr>
          <a:xfrm>
            <a:off x="4814888" y="1720850"/>
            <a:ext cx="3840162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4817931" y="5777326"/>
            <a:ext cx="3844177" cy="394874"/>
            <a:chOff x="4817931" y="5777326"/>
            <a:chExt cx="3844177" cy="394874"/>
          </a:xfrm>
        </p:grpSpPr>
        <p:sp>
          <p:nvSpPr>
            <p:cNvPr id="8" name="Shape 348"/>
            <p:cNvSpPr/>
            <p:nvPr userDrawn="1"/>
          </p:nvSpPr>
          <p:spPr>
            <a:xfrm>
              <a:off x="4817931" y="5875832"/>
              <a:ext cx="3844177" cy="296368"/>
            </a:xfrm>
            <a:prstGeom prst="rect">
              <a:avLst/>
            </a:prstGeom>
            <a:solidFill>
              <a:srgbClr val="00ABD6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defRPr sz="1600" b="1" spc="320">
                  <a:solidFill>
                    <a:srgbClr val="1E1E1E"/>
                  </a:solidFill>
                </a:defRPr>
              </a:pPr>
              <a:endParaRPr dirty="0">
                <a:latin typeface="Arial"/>
                <a:ea typeface="Arial"/>
                <a:cs typeface="Arial"/>
              </a:endParaRPr>
            </a:p>
          </p:txBody>
        </p:sp>
        <p:sp>
          <p:nvSpPr>
            <p:cNvPr id="9" name="Shape 349"/>
            <p:cNvSpPr/>
            <p:nvPr userDrawn="1"/>
          </p:nvSpPr>
          <p:spPr>
            <a:xfrm>
              <a:off x="4817931" y="5777326"/>
              <a:ext cx="3844176" cy="373917"/>
            </a:xfrm>
            <a:prstGeom prst="rect">
              <a:avLst/>
            </a:prstGeom>
            <a:solidFill>
              <a:srgbClr val="FFFFFF"/>
            </a:solidFill>
            <a:ln w="3175" cap="flat">
              <a:solidFill>
                <a:srgbClr val="FFFFFF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spcBef>
                  <a:spcPts val="352"/>
                </a:spcBef>
                <a:defRPr sz="1800">
                  <a:solidFill>
                    <a:srgbClr val="000000"/>
                  </a:solidFill>
                </a:defRPr>
              </a:pPr>
              <a:endParaRPr sz="1100" spc="225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  <p:grpSp>
        <p:nvGrpSpPr>
          <p:cNvPr id="10" name="Group 355"/>
          <p:cNvGrpSpPr/>
          <p:nvPr/>
        </p:nvGrpSpPr>
        <p:grpSpPr>
          <a:xfrm>
            <a:off x="447818" y="5777329"/>
            <a:ext cx="3835476" cy="394823"/>
            <a:chOff x="0" y="0"/>
            <a:chExt cx="5441553" cy="561525"/>
          </a:xfrm>
        </p:grpSpPr>
        <p:sp>
          <p:nvSpPr>
            <p:cNvPr id="11" name="Shape 353"/>
            <p:cNvSpPr/>
            <p:nvPr/>
          </p:nvSpPr>
          <p:spPr>
            <a:xfrm>
              <a:off x="0" y="140096"/>
              <a:ext cx="5441554" cy="421430"/>
            </a:xfrm>
            <a:prstGeom prst="rect">
              <a:avLst/>
            </a:prstGeom>
            <a:solidFill>
              <a:srgbClr val="00ABD6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defRPr sz="1600" b="1" spc="320">
                  <a:solidFill>
                    <a:srgbClr val="1E1E1E"/>
                  </a:solidFill>
                </a:defRPr>
              </a:pPr>
              <a:endParaRPr dirty="0">
                <a:latin typeface="Arial"/>
                <a:ea typeface="Arial"/>
                <a:cs typeface="Arial"/>
              </a:endParaRPr>
            </a:p>
          </p:txBody>
        </p:sp>
        <p:sp>
          <p:nvSpPr>
            <p:cNvPr id="12" name="Shape 354"/>
            <p:cNvSpPr/>
            <p:nvPr/>
          </p:nvSpPr>
          <p:spPr>
            <a:xfrm>
              <a:off x="0" y="0"/>
              <a:ext cx="5441553" cy="531792"/>
            </a:xfrm>
            <a:prstGeom prst="rect">
              <a:avLst/>
            </a:prstGeom>
            <a:solidFill>
              <a:srgbClr val="FFFFFF"/>
            </a:solidFill>
            <a:ln w="3175" cap="flat">
              <a:solidFill>
                <a:srgbClr val="FFFFFF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spcBef>
                  <a:spcPts val="352"/>
                </a:spcBef>
                <a:defRPr sz="1800">
                  <a:solidFill>
                    <a:srgbClr val="000000"/>
                  </a:solidFill>
                </a:defRPr>
              </a:pPr>
              <a:endParaRPr sz="1100" spc="225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449263" y="5777329"/>
            <a:ext cx="3834032" cy="373914"/>
          </a:xfrm>
          <a:prstGeom prst="rect">
            <a:avLst/>
          </a:prstGeom>
        </p:spPr>
        <p:txBody>
          <a:bodyPr vert="horz" anchor="ctr"/>
          <a:lstStyle>
            <a:lvl1pPr algn="l">
              <a:defRPr sz="1100" spc="230">
                <a:latin typeface="Noto Sans"/>
                <a:cs typeface="Noto Sans"/>
              </a:defRPr>
            </a:lvl1pPr>
          </a:lstStyle>
          <a:p>
            <a:pPr lvl="0"/>
            <a:r>
              <a:rPr lang="en-GB" dirty="0" smtClean="0"/>
              <a:t>CAPTION</a:t>
            </a:r>
            <a:endParaRPr lang="en-US" dirty="0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4821018" y="5777326"/>
            <a:ext cx="3834032" cy="373914"/>
          </a:xfrm>
          <a:prstGeom prst="rect">
            <a:avLst/>
          </a:prstGeom>
        </p:spPr>
        <p:txBody>
          <a:bodyPr vert="horz" anchor="ctr"/>
          <a:lstStyle>
            <a:lvl1pPr algn="l">
              <a:defRPr sz="1100" spc="230">
                <a:latin typeface="Noto Sans"/>
                <a:cs typeface="Noto Sans"/>
              </a:defRPr>
            </a:lvl1pPr>
          </a:lstStyle>
          <a:p>
            <a:pPr lvl="0"/>
            <a:r>
              <a:rPr lang="en-GB" dirty="0" smtClean="0"/>
              <a:t>CAPTION</a:t>
            </a:r>
            <a:endParaRPr lang="en-US" dirty="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317212"/>
      </p:ext>
    </p:extLst>
  </p:cSld>
  <p:clrMapOvr>
    <a:masterClrMapping/>
  </p:clrMapOvr>
  <p:transition xmlns:p14="http://schemas.microsoft.com/office/powerpoint/2010/main" spd="med"/>
  <p:hf hdr="0" ft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+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sp>
        <p:nvSpPr>
          <p:cNvPr id="17" name="Shape 393"/>
          <p:cNvSpPr/>
          <p:nvPr/>
        </p:nvSpPr>
        <p:spPr>
          <a:xfrm flipH="1" flipV="1">
            <a:off x="452819" y="1911965"/>
            <a:ext cx="8198892" cy="1"/>
          </a:xfrm>
          <a:prstGeom prst="line">
            <a:avLst/>
          </a:prstGeom>
          <a:ln w="25400">
            <a:solidFill>
              <a:srgbClr val="00ABD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49263" y="1989538"/>
            <a:ext cx="8205787" cy="4025900"/>
          </a:xfrm>
          <a:prstGeom prst="rect">
            <a:avLst/>
          </a:prstGeom>
        </p:spPr>
        <p:txBody>
          <a:bodyPr vert="horz"/>
          <a:lstStyle>
            <a:lvl1pPr algn="l">
              <a:defRPr sz="1800">
                <a:latin typeface="Noto Sans"/>
                <a:cs typeface="Noto Sans"/>
              </a:defRPr>
            </a:lvl1pPr>
            <a:lvl2pPr algn="l">
              <a:defRPr sz="1800">
                <a:latin typeface="Noto Sans"/>
                <a:cs typeface="Noto Sans"/>
              </a:defRPr>
            </a:lvl2pPr>
            <a:lvl3pPr algn="l">
              <a:defRPr sz="1800">
                <a:latin typeface="Noto Sans"/>
                <a:cs typeface="Noto Sans"/>
              </a:defRPr>
            </a:lvl3pPr>
            <a:lvl4pPr algn="l">
              <a:defRPr sz="1800">
                <a:latin typeface="Noto Sans"/>
                <a:cs typeface="Noto Sans"/>
              </a:defRPr>
            </a:lvl4pPr>
            <a:lvl5pPr algn="l">
              <a:defRPr sz="1800">
                <a:latin typeface="Noto Sans"/>
                <a:cs typeface="Noto Sans"/>
              </a:defRPr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80999" y="1557585"/>
            <a:ext cx="8270711" cy="304800"/>
          </a:xfrm>
          <a:prstGeom prst="rect">
            <a:avLst/>
          </a:prstGeom>
        </p:spPr>
        <p:txBody>
          <a:bodyPr vert="horz"/>
          <a:lstStyle>
            <a:lvl1pPr>
              <a:defRPr sz="2400" b="0">
                <a:latin typeface="Arial"/>
                <a:cs typeface="Arial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GB" sz="1700" b="0" spc="337" dirty="0" smtClean="0">
                <a:solidFill>
                  <a:srgbClr val="1E1E1E"/>
                </a:solidFill>
              </a:rPr>
              <a:t>TITLE OF </a:t>
            </a:r>
            <a:r>
              <a:rPr lang="en-GB" sz="1700" b="1" spc="337" baseline="0" dirty="0" smtClean="0">
                <a:solidFill>
                  <a:srgbClr val="1E1E1E"/>
                </a:solidFill>
              </a:rPr>
              <a:t>TEXT BOX</a:t>
            </a:r>
            <a:endParaRPr lang="en-GB" sz="1700" b="1" spc="337" dirty="0">
              <a:solidFill>
                <a:srgbClr val="1E1E1E"/>
              </a:solidFill>
            </a:endParaRP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142127"/>
      </p:ext>
    </p:extLst>
  </p:cSld>
  <p:clrMapOvr>
    <a:masterClrMapping/>
  </p:clrMapOvr>
  <p:transition xmlns:p14="http://schemas.microsoft.com/office/powerpoint/2010/main" spd="med"/>
  <p:hf hdr="0" ft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+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49263" y="1720850"/>
            <a:ext cx="8205787" cy="443865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grpSp>
        <p:nvGrpSpPr>
          <p:cNvPr id="13" name="Group 355"/>
          <p:cNvGrpSpPr/>
          <p:nvPr/>
        </p:nvGrpSpPr>
        <p:grpSpPr>
          <a:xfrm>
            <a:off x="447818" y="5777377"/>
            <a:ext cx="8207232" cy="394823"/>
            <a:chOff x="0" y="0"/>
            <a:chExt cx="5441553" cy="561525"/>
          </a:xfrm>
        </p:grpSpPr>
        <p:sp>
          <p:nvSpPr>
            <p:cNvPr id="14" name="Shape 353"/>
            <p:cNvSpPr/>
            <p:nvPr/>
          </p:nvSpPr>
          <p:spPr>
            <a:xfrm>
              <a:off x="0" y="140096"/>
              <a:ext cx="5441554" cy="421430"/>
            </a:xfrm>
            <a:prstGeom prst="rect">
              <a:avLst/>
            </a:prstGeom>
            <a:solidFill>
              <a:srgbClr val="00ABD6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defRPr sz="1600" b="1" spc="320">
                  <a:solidFill>
                    <a:srgbClr val="1E1E1E"/>
                  </a:solidFill>
                </a:defRPr>
              </a:pPr>
              <a:endParaRPr dirty="0">
                <a:latin typeface="Arial"/>
                <a:ea typeface="Arial"/>
                <a:cs typeface="Arial"/>
              </a:endParaRPr>
            </a:p>
          </p:txBody>
        </p:sp>
        <p:sp>
          <p:nvSpPr>
            <p:cNvPr id="15" name="Shape 354"/>
            <p:cNvSpPr/>
            <p:nvPr/>
          </p:nvSpPr>
          <p:spPr>
            <a:xfrm>
              <a:off x="0" y="0"/>
              <a:ext cx="5441553" cy="531792"/>
            </a:xfrm>
            <a:prstGeom prst="rect">
              <a:avLst/>
            </a:prstGeom>
            <a:solidFill>
              <a:srgbClr val="FFFFFF"/>
            </a:solidFill>
            <a:ln w="3175" cap="flat">
              <a:solidFill>
                <a:srgbClr val="FFFFFF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spcBef>
                  <a:spcPts val="352"/>
                </a:spcBef>
                <a:defRPr sz="1800">
                  <a:solidFill>
                    <a:srgbClr val="000000"/>
                  </a:solidFill>
                </a:defRPr>
              </a:pPr>
              <a:endParaRPr sz="1100" spc="225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  <p:sp>
        <p:nvSpPr>
          <p:cNvPr id="11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449262" y="5777329"/>
            <a:ext cx="8205789" cy="373914"/>
          </a:xfrm>
          <a:prstGeom prst="rect">
            <a:avLst/>
          </a:prstGeom>
        </p:spPr>
        <p:txBody>
          <a:bodyPr vert="horz" anchor="ctr"/>
          <a:lstStyle>
            <a:lvl1pPr algn="l">
              <a:defRPr sz="1100" spc="230">
                <a:latin typeface="Noto Sans"/>
                <a:cs typeface="Noto Sans"/>
              </a:defRPr>
            </a:lvl1pPr>
          </a:lstStyle>
          <a:p>
            <a:pPr lvl="0"/>
            <a:r>
              <a:rPr lang="en-GB" dirty="0" smtClean="0"/>
              <a:t>CAPTION</a:t>
            </a:r>
            <a:endParaRPr lang="en-US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606981"/>
      </p:ext>
    </p:extLst>
  </p:cSld>
  <p:clrMapOvr>
    <a:masterClrMapping/>
  </p:clrMapOvr>
  <p:transition xmlns:p14="http://schemas.microsoft.com/office/powerpoint/2010/main" spd="med"/>
  <p:hf hdr="0" ft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387280"/>
      </p:ext>
    </p:extLst>
  </p:cSld>
  <p:clrMapOvr>
    <a:masterClrMapping/>
  </p:clrMapOvr>
  <p:transition xmlns:p14="http://schemas.microsoft.com/office/powerpoint/2010/main" spd="med"/>
  <p:hf hdr="0" ft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sz="quarter" idx="15"/>
          </p:nvPr>
        </p:nvSpPr>
        <p:spPr>
          <a:xfrm>
            <a:off x="449263" y="1981200"/>
            <a:ext cx="8205787" cy="417830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r>
              <a:rPr lang="en-GB" smtClean="0"/>
              <a:t>Click icon to add table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554016" y="1720850"/>
            <a:ext cx="2008584" cy="107950"/>
          </a:xfrm>
          <a:prstGeom prst="rect">
            <a:avLst/>
          </a:prstGeom>
        </p:spPr>
        <p:txBody>
          <a:bodyPr vert="horz"/>
          <a:lstStyle>
            <a:lvl1pPr>
              <a:defRPr sz="800">
                <a:latin typeface="Noto Sans"/>
                <a:cs typeface="Noto Sans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med"/>
  <p:hf hdr="0" ft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 userDrawn="1"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7875478" y="21233"/>
            <a:ext cx="1268522" cy="204652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/>
                <a:ea typeface="Arial"/>
                <a:cs typeface="Arial"/>
              </a:defRPr>
            </a:lvl1pPr>
          </a:lstStyle>
          <a:p>
            <a:r>
              <a:rPr lang="en-GB" dirty="0" smtClean="0"/>
              <a:t>April 2013</a:t>
            </a:r>
            <a:endParaRPr lang="en-US" dirty="0"/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20035" y="5510"/>
            <a:ext cx="654896" cy="236098"/>
          </a:xfrm>
        </p:spPr>
        <p:txBody>
          <a:bodyPr/>
          <a:lstStyle>
            <a:lvl1pPr algn="ctr">
              <a:defRPr/>
            </a:lvl1pPr>
          </a:lstStyle>
          <a:p>
            <a:fld id="{E78E77B8-7CDC-6C40-9633-8A0639214C2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Date Placeholder 1"/>
          <p:cNvSpPr txBox="1">
            <a:spLocks/>
          </p:cNvSpPr>
          <p:nvPr userDrawn="1"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725342" y="285654"/>
            <a:ext cx="7859888" cy="51291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9" name="Picture 18" descr="Slice 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88617"/>
      </p:ext>
    </p:extLst>
  </p:cSld>
  <p:clrMapOvr>
    <a:masterClrMapping/>
  </p:clrMapOvr>
  <p:transition xmlns:p14="http://schemas.microsoft.com/office/powerpoint/2010/main"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 userDrawn="1"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7875478" y="21233"/>
            <a:ext cx="1268522" cy="204652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/>
                <a:ea typeface="Arial"/>
                <a:cs typeface="Arial"/>
              </a:defRPr>
            </a:lvl1pPr>
          </a:lstStyle>
          <a:p>
            <a:r>
              <a:rPr lang="en-GB" dirty="0" smtClean="0"/>
              <a:t>April 2013</a:t>
            </a:r>
            <a:endParaRPr lang="en-US" dirty="0"/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20035" y="5510"/>
            <a:ext cx="654896" cy="236098"/>
          </a:xfrm>
        </p:spPr>
        <p:txBody>
          <a:bodyPr/>
          <a:lstStyle>
            <a:lvl1pPr algn="ctr">
              <a:defRPr/>
            </a:lvl1pPr>
          </a:lstStyle>
          <a:p>
            <a:fld id="{E78E77B8-7CDC-6C40-9633-8A0639214C2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Date Placeholder 1"/>
          <p:cNvSpPr txBox="1">
            <a:spLocks/>
          </p:cNvSpPr>
          <p:nvPr userDrawn="1"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725342" y="285654"/>
            <a:ext cx="7859888" cy="51291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9" name="Picture 18" descr="Slice 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88617"/>
      </p:ext>
    </p:extLst>
  </p:cSld>
  <p:clrMapOvr>
    <a:masterClrMapping/>
  </p:clrMapOvr>
  <p:transition xmlns:p14="http://schemas.microsoft.com/office/powerpoint/2010/main"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 userDrawn="1"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7875478" y="21233"/>
            <a:ext cx="1268522" cy="204652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/>
                <a:ea typeface="Arial"/>
                <a:cs typeface="Arial"/>
              </a:defRPr>
            </a:lvl1pPr>
          </a:lstStyle>
          <a:p>
            <a:r>
              <a:rPr lang="en-GB" dirty="0" smtClean="0"/>
              <a:t>April 2013</a:t>
            </a:r>
            <a:endParaRPr lang="en-US" dirty="0"/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20035" y="5510"/>
            <a:ext cx="654896" cy="236098"/>
          </a:xfrm>
        </p:spPr>
        <p:txBody>
          <a:bodyPr/>
          <a:lstStyle>
            <a:lvl1pPr algn="ctr">
              <a:defRPr/>
            </a:lvl1pPr>
          </a:lstStyle>
          <a:p>
            <a:fld id="{E78E77B8-7CDC-6C40-9633-8A0639214C2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Date Placeholder 1"/>
          <p:cNvSpPr txBox="1">
            <a:spLocks/>
          </p:cNvSpPr>
          <p:nvPr userDrawn="1"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725342" y="285654"/>
            <a:ext cx="7859888" cy="51291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9" name="Picture 18" descr="Slice 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88617"/>
      </p:ext>
    </p:extLst>
  </p:cSld>
  <p:clrMapOvr>
    <a:masterClrMapping/>
  </p:clrMapOvr>
  <p:transition xmlns:p14="http://schemas.microsoft.com/office/powerpoint/2010/main"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ChangeArrowheads="1"/>
          </p:cNvSpPr>
          <p:nvPr userDrawn="1"/>
        </p:nvSpPr>
        <p:spPr bwMode="auto">
          <a:xfrm>
            <a:off x="0" y="285654"/>
            <a:ext cx="9144000" cy="512918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rot="0" vert="horz" wrap="square" lIns="91440" tIns="45720" rIns="91440" bIns="45720" anchor="ctr" anchorCtr="0" upright="1">
            <a:no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4718424" y="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15" name="Date Placeholder 1"/>
          <p:cNvSpPr>
            <a:spLocks noGrp="1"/>
          </p:cNvSpPr>
          <p:nvPr>
            <p:ph type="dt" sz="half" idx="10"/>
          </p:nvPr>
        </p:nvSpPr>
        <p:spPr>
          <a:xfrm>
            <a:off x="7875478" y="21233"/>
            <a:ext cx="1268522" cy="204652"/>
          </a:xfrm>
          <a:prstGeom prst="rect">
            <a:avLst/>
          </a:prstGeom>
        </p:spPr>
        <p:txBody>
          <a:bodyPr/>
          <a:lstStyle>
            <a:lvl1pPr algn="r">
              <a:defRPr>
                <a:latin typeface="Arial"/>
                <a:ea typeface="Arial"/>
                <a:cs typeface="Arial"/>
              </a:defRPr>
            </a:lvl1pPr>
          </a:lstStyle>
          <a:p>
            <a:r>
              <a:rPr lang="en-GB" dirty="0" smtClean="0"/>
              <a:t>April 2013</a:t>
            </a:r>
            <a:endParaRPr lang="en-US" dirty="0"/>
          </a:p>
        </p:txBody>
      </p:sp>
      <p:sp>
        <p:nvSpPr>
          <p:cNvPr id="21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720035" y="5510"/>
            <a:ext cx="654896" cy="236098"/>
          </a:xfrm>
        </p:spPr>
        <p:txBody>
          <a:bodyPr/>
          <a:lstStyle>
            <a:lvl1pPr algn="ctr">
              <a:defRPr/>
            </a:lvl1pPr>
          </a:lstStyle>
          <a:p>
            <a:fld id="{E78E77B8-7CDC-6C40-9633-8A0639214C2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Date Placeholder 1"/>
          <p:cNvSpPr txBox="1">
            <a:spLocks/>
          </p:cNvSpPr>
          <p:nvPr userDrawn="1"/>
        </p:nvSpPr>
        <p:spPr>
          <a:xfrm>
            <a:off x="8195396" y="21233"/>
            <a:ext cx="266339" cy="204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PT Sans"/>
                <a:ea typeface="+mn-ea"/>
                <a:cs typeface="PT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>
                <a:ea typeface="Arial"/>
              </a:rPr>
              <a:t>|</a:t>
            </a:r>
            <a:endParaRPr lang="en-US" b="1" dirty="0">
              <a:ea typeface="Arial"/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725342" y="285654"/>
            <a:ext cx="7859888" cy="51291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20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163666" y="278915"/>
            <a:ext cx="526396" cy="52639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pic>
        <p:nvPicPr>
          <p:cNvPr id="19" name="Picture 18" descr="Slice 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05" y="285654"/>
            <a:ext cx="512918" cy="51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588617"/>
      </p:ext>
    </p:extLst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Page_ExternalDocs_v3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creen Shot 2015-05-21 at 5.52.34 PM.png"/>
          <p:cNvPicPr/>
          <p:nvPr/>
        </p:nvPicPr>
        <p:blipFill rotWithShape="1">
          <a:blip r:embed="rId2">
            <a:extLst/>
          </a:blip>
          <a:srcRect l="12933" r="7869"/>
          <a:stretch/>
        </p:blipFill>
        <p:spPr>
          <a:xfrm>
            <a:off x="-1" y="2"/>
            <a:ext cx="9144001" cy="6858133"/>
          </a:xfrm>
          <a:prstGeom prst="rect">
            <a:avLst/>
          </a:prstGeom>
          <a:ln w="3175">
            <a:miter lim="400000"/>
          </a:ln>
        </p:spPr>
      </p:pic>
      <p:sp>
        <p:nvSpPr>
          <p:cNvPr id="8" name="Shape 8"/>
          <p:cNvSpPr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232323">
              <a:alpha val="90256"/>
            </a:srgbClr>
          </a:solidFill>
          <a:ln w="3175">
            <a:miter lim="400000"/>
          </a:ln>
          <a:effectLst>
            <a:outerShdw blurRad="25400" dist="127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pic>
        <p:nvPicPr>
          <p:cNvPr id="20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83106" y="2266281"/>
            <a:ext cx="977801" cy="1252391"/>
          </a:xfrm>
          <a:prstGeom prst="rect">
            <a:avLst/>
          </a:prstGeom>
          <a:ln w="3175">
            <a:miter lim="400000"/>
          </a:ln>
        </p:spPr>
      </p:pic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887116" y="4321971"/>
            <a:ext cx="5369781" cy="714376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ctr">
              <a:defRPr sz="3000" b="0" i="0" spc="703" baseline="0">
                <a:solidFill>
                  <a:schemeClr val="accent3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b="0" i="0" dirty="0" smtClean="0">
                <a:latin typeface="+mn-lt"/>
              </a:rPr>
              <a:t>HEADER GOES HERE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098608" y="5036345"/>
            <a:ext cx="2946797" cy="714376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ctr">
              <a:defRPr sz="1100" b="0" i="0" spc="352" baseline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b="0" i="0" dirty="0" smtClean="0">
                <a:latin typeface="+mn-lt"/>
              </a:rPr>
              <a:t>SMALLER HEADER HERE</a:t>
            </a:r>
            <a:endParaRPr lang="en-US" dirty="0"/>
          </a:p>
        </p:txBody>
      </p:sp>
      <p:sp>
        <p:nvSpPr>
          <p:cNvPr id="9" name="Shape 9"/>
          <p:cNvSpPr/>
          <p:nvPr/>
        </p:nvSpPr>
        <p:spPr>
          <a:xfrm>
            <a:off x="4023756" y="6474478"/>
            <a:ext cx="1096489" cy="1464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>
                <a:solidFill>
                  <a:srgbClr val="BDC3C7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" dirty="0">
                <a:solidFill>
                  <a:srgbClr val="BDC3C7"/>
                </a:solidFill>
                <a:latin typeface="Arial"/>
                <a:ea typeface="Arial"/>
                <a:cs typeface="Arial"/>
              </a:rPr>
              <a:t>© </a:t>
            </a:r>
            <a:r>
              <a:rPr lang="en-GB" sz="600" baseline="0" dirty="0" smtClean="0">
                <a:solidFill>
                  <a:srgbClr val="BDC3C7"/>
                </a:solidFill>
                <a:latin typeface="Arial"/>
                <a:ea typeface="Arial"/>
                <a:cs typeface="Arial"/>
              </a:rPr>
              <a:t> Desktop Genetics Ltd. 2015</a:t>
            </a:r>
            <a:endParaRPr sz="600" dirty="0">
              <a:solidFill>
                <a:srgbClr val="BDC3C7"/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1" name="Shape 9"/>
          <p:cNvSpPr/>
          <p:nvPr userDrawn="1"/>
        </p:nvSpPr>
        <p:spPr>
          <a:xfrm>
            <a:off x="4023756" y="6474478"/>
            <a:ext cx="974724" cy="1464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>
                <a:solidFill>
                  <a:srgbClr val="BDC3C7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" dirty="0">
                <a:solidFill>
                  <a:srgbClr val="BDC3C7"/>
                </a:solidFill>
                <a:latin typeface="Arial"/>
                <a:ea typeface="Arial"/>
                <a:cs typeface="Arial"/>
              </a:rPr>
              <a:t>© </a:t>
            </a:r>
            <a:r>
              <a:rPr lang="en-GB" sz="600" baseline="0" dirty="0" smtClean="0">
                <a:solidFill>
                  <a:srgbClr val="BDC3C7"/>
                </a:solidFill>
                <a:latin typeface="Arial"/>
                <a:ea typeface="Arial"/>
                <a:cs typeface="Arial"/>
              </a:rPr>
              <a:t> Desktop Genetics Ltd. 2</a:t>
            </a:r>
            <a:endParaRPr sz="600" dirty="0">
              <a:solidFill>
                <a:srgbClr val="BDC3C7"/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p:transition xmlns:p14="http://schemas.microsoft.com/office/powerpoint/2010/main" spd="med"/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AN ILLUMINA BACKED COMPANY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49263" y="1720850"/>
            <a:ext cx="3830637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6"/>
          </p:nvPr>
        </p:nvSpPr>
        <p:spPr>
          <a:xfrm>
            <a:off x="4814888" y="1720850"/>
            <a:ext cx="3840162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110870" y="27431"/>
            <a:ext cx="8229600" cy="552825"/>
          </a:xfrm>
          <a:prstGeom prst="rect">
            <a:avLst/>
          </a:prstGeom>
        </p:spPr>
        <p:txBody>
          <a:bodyPr vert="horz"/>
          <a:lstStyle>
            <a:lvl1pPr algn="l">
              <a:defRPr sz="4000" b="0" i="0">
                <a:solidFill>
                  <a:srgbClr val="161616"/>
                </a:solidFill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med"/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+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49263" y="2093912"/>
            <a:ext cx="3830637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6"/>
          </p:nvPr>
        </p:nvSpPr>
        <p:spPr>
          <a:xfrm>
            <a:off x="4814888" y="2093912"/>
            <a:ext cx="3840162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sp>
        <p:nvSpPr>
          <p:cNvPr id="17" name="Shape 192"/>
          <p:cNvSpPr/>
          <p:nvPr/>
        </p:nvSpPr>
        <p:spPr>
          <a:xfrm flipH="1" flipV="1">
            <a:off x="461702" y="2057982"/>
            <a:ext cx="3829579" cy="1"/>
          </a:xfrm>
          <a:prstGeom prst="line">
            <a:avLst/>
          </a:prstGeom>
          <a:ln w="25400">
            <a:solidFill>
              <a:srgbClr val="00ABD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sp>
        <p:nvSpPr>
          <p:cNvPr id="19" name="Shape 194"/>
          <p:cNvSpPr/>
          <p:nvPr/>
        </p:nvSpPr>
        <p:spPr>
          <a:xfrm flipH="1" flipV="1">
            <a:off x="4827085" y="2057982"/>
            <a:ext cx="3829580" cy="1"/>
          </a:xfrm>
          <a:prstGeom prst="line">
            <a:avLst/>
          </a:prstGeom>
          <a:ln w="25400">
            <a:solidFill>
              <a:srgbClr val="00ABD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81000" y="1704403"/>
            <a:ext cx="3657600" cy="304800"/>
          </a:xfrm>
          <a:prstGeom prst="rect">
            <a:avLst/>
          </a:prstGeom>
        </p:spPr>
        <p:txBody>
          <a:bodyPr vert="horz"/>
          <a:lstStyle>
            <a:lvl1pPr>
              <a:defRPr sz="2400" b="0">
                <a:latin typeface="Arial"/>
                <a:cs typeface="Arial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GB" sz="1700" b="0" spc="337" dirty="0" smtClean="0">
                <a:solidFill>
                  <a:srgbClr val="1E1E1E"/>
                </a:solidFill>
              </a:rPr>
              <a:t>FIRST</a:t>
            </a:r>
            <a:r>
              <a:rPr lang="en-GB" sz="1700" b="0" spc="337" baseline="0" dirty="0" smtClean="0">
                <a:solidFill>
                  <a:srgbClr val="1E1E1E"/>
                </a:solidFill>
              </a:rPr>
              <a:t> </a:t>
            </a:r>
            <a:r>
              <a:rPr lang="en-GB" sz="1700" b="1" spc="337" baseline="0" dirty="0" smtClean="0">
                <a:solidFill>
                  <a:srgbClr val="1E1E1E"/>
                </a:solidFill>
              </a:rPr>
              <a:t>COLUMN</a:t>
            </a:r>
            <a:endParaRPr lang="en-GB" sz="1700" b="1" spc="337" dirty="0">
              <a:solidFill>
                <a:srgbClr val="1E1E1E"/>
              </a:solidFill>
            </a:endParaRP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724400" y="1704403"/>
            <a:ext cx="3657600" cy="304800"/>
          </a:xfrm>
          <a:prstGeom prst="rect">
            <a:avLst/>
          </a:prstGeom>
        </p:spPr>
        <p:txBody>
          <a:bodyPr vert="horz"/>
          <a:lstStyle>
            <a:lvl1pPr>
              <a:defRPr sz="2400" b="0">
                <a:latin typeface="Arial"/>
                <a:cs typeface="Arial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GB" sz="1700" b="0" spc="337" dirty="0" smtClean="0">
                <a:solidFill>
                  <a:srgbClr val="1E1E1E"/>
                </a:solidFill>
              </a:rPr>
              <a:t>SECOND </a:t>
            </a:r>
            <a:r>
              <a:rPr lang="en-GB" sz="1700" b="1" spc="337" baseline="0" dirty="0" smtClean="0">
                <a:solidFill>
                  <a:srgbClr val="1E1E1E"/>
                </a:solidFill>
              </a:rPr>
              <a:t>COLUMN</a:t>
            </a:r>
            <a:endParaRPr lang="en-GB" sz="1700" b="1" spc="337" dirty="0">
              <a:solidFill>
                <a:srgbClr val="1E1E1E"/>
              </a:solidFill>
            </a:endParaRP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935741"/>
      </p:ext>
    </p:extLst>
  </p:cSld>
  <p:clrMapOvr>
    <a:masterClrMapping/>
  </p:clrMapOvr>
  <p:transition xmlns:p14="http://schemas.microsoft.com/office/powerpoint/2010/main" spd="med"/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+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49263" y="1720850"/>
            <a:ext cx="3830637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6"/>
          </p:nvPr>
        </p:nvSpPr>
        <p:spPr>
          <a:xfrm>
            <a:off x="4814888" y="1720850"/>
            <a:ext cx="3840162" cy="3621088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4817931" y="5777326"/>
            <a:ext cx="3844177" cy="394874"/>
            <a:chOff x="4817931" y="5777326"/>
            <a:chExt cx="3844177" cy="394874"/>
          </a:xfrm>
        </p:grpSpPr>
        <p:sp>
          <p:nvSpPr>
            <p:cNvPr id="8" name="Shape 348"/>
            <p:cNvSpPr/>
            <p:nvPr userDrawn="1"/>
          </p:nvSpPr>
          <p:spPr>
            <a:xfrm>
              <a:off x="4817931" y="5875832"/>
              <a:ext cx="3844177" cy="296368"/>
            </a:xfrm>
            <a:prstGeom prst="rect">
              <a:avLst/>
            </a:prstGeom>
            <a:solidFill>
              <a:srgbClr val="00ABD6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defRPr sz="1600" b="1" spc="320">
                  <a:solidFill>
                    <a:srgbClr val="1E1E1E"/>
                  </a:solidFill>
                </a:defRPr>
              </a:pPr>
              <a:endParaRPr dirty="0">
                <a:latin typeface="Arial"/>
                <a:ea typeface="Arial"/>
                <a:cs typeface="Arial"/>
              </a:endParaRPr>
            </a:p>
          </p:txBody>
        </p:sp>
        <p:sp>
          <p:nvSpPr>
            <p:cNvPr id="9" name="Shape 349"/>
            <p:cNvSpPr/>
            <p:nvPr userDrawn="1"/>
          </p:nvSpPr>
          <p:spPr>
            <a:xfrm>
              <a:off x="4817931" y="5777326"/>
              <a:ext cx="3844176" cy="373917"/>
            </a:xfrm>
            <a:prstGeom prst="rect">
              <a:avLst/>
            </a:prstGeom>
            <a:solidFill>
              <a:srgbClr val="FFFFFF"/>
            </a:solidFill>
            <a:ln w="3175" cap="flat">
              <a:solidFill>
                <a:srgbClr val="FFFFFF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spcBef>
                  <a:spcPts val="352"/>
                </a:spcBef>
                <a:defRPr sz="1800">
                  <a:solidFill>
                    <a:srgbClr val="000000"/>
                  </a:solidFill>
                </a:defRPr>
              </a:pPr>
              <a:endParaRPr sz="1100" spc="225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  <p:grpSp>
        <p:nvGrpSpPr>
          <p:cNvPr id="10" name="Group 355"/>
          <p:cNvGrpSpPr/>
          <p:nvPr/>
        </p:nvGrpSpPr>
        <p:grpSpPr>
          <a:xfrm>
            <a:off x="447818" y="5777329"/>
            <a:ext cx="3835476" cy="394823"/>
            <a:chOff x="0" y="0"/>
            <a:chExt cx="5441553" cy="561525"/>
          </a:xfrm>
        </p:grpSpPr>
        <p:sp>
          <p:nvSpPr>
            <p:cNvPr id="11" name="Shape 353"/>
            <p:cNvSpPr/>
            <p:nvPr/>
          </p:nvSpPr>
          <p:spPr>
            <a:xfrm>
              <a:off x="0" y="140096"/>
              <a:ext cx="5441554" cy="421430"/>
            </a:xfrm>
            <a:prstGeom prst="rect">
              <a:avLst/>
            </a:prstGeom>
            <a:solidFill>
              <a:srgbClr val="00ABD6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defRPr sz="1600" b="1" spc="320">
                  <a:solidFill>
                    <a:srgbClr val="1E1E1E"/>
                  </a:solidFill>
                </a:defRPr>
              </a:pPr>
              <a:endParaRPr dirty="0">
                <a:latin typeface="Arial"/>
                <a:ea typeface="Arial"/>
                <a:cs typeface="Arial"/>
              </a:endParaRPr>
            </a:p>
          </p:txBody>
        </p:sp>
        <p:sp>
          <p:nvSpPr>
            <p:cNvPr id="12" name="Shape 354"/>
            <p:cNvSpPr/>
            <p:nvPr/>
          </p:nvSpPr>
          <p:spPr>
            <a:xfrm>
              <a:off x="0" y="0"/>
              <a:ext cx="5441553" cy="531792"/>
            </a:xfrm>
            <a:prstGeom prst="rect">
              <a:avLst/>
            </a:prstGeom>
            <a:solidFill>
              <a:srgbClr val="FFFFFF"/>
            </a:solidFill>
            <a:ln w="3175" cap="flat">
              <a:solidFill>
                <a:srgbClr val="FFFFFF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spcBef>
                  <a:spcPts val="352"/>
                </a:spcBef>
                <a:defRPr sz="1800">
                  <a:solidFill>
                    <a:srgbClr val="000000"/>
                  </a:solidFill>
                </a:defRPr>
              </a:pPr>
              <a:endParaRPr sz="1100" spc="225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449263" y="5777329"/>
            <a:ext cx="3834032" cy="373914"/>
          </a:xfrm>
          <a:prstGeom prst="rect">
            <a:avLst/>
          </a:prstGeom>
        </p:spPr>
        <p:txBody>
          <a:bodyPr vert="horz" anchor="ctr"/>
          <a:lstStyle>
            <a:lvl1pPr algn="l">
              <a:defRPr sz="1100" spc="230">
                <a:latin typeface="Noto Sans"/>
                <a:cs typeface="Noto Sans"/>
              </a:defRPr>
            </a:lvl1pPr>
          </a:lstStyle>
          <a:p>
            <a:pPr lvl="0"/>
            <a:r>
              <a:rPr lang="en-GB" dirty="0" smtClean="0"/>
              <a:t>CAPTION</a:t>
            </a:r>
            <a:endParaRPr lang="en-US" dirty="0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4821018" y="5777326"/>
            <a:ext cx="3834032" cy="373914"/>
          </a:xfrm>
          <a:prstGeom prst="rect">
            <a:avLst/>
          </a:prstGeom>
        </p:spPr>
        <p:txBody>
          <a:bodyPr vert="horz" anchor="ctr"/>
          <a:lstStyle>
            <a:lvl1pPr algn="l">
              <a:defRPr sz="1100" spc="230">
                <a:latin typeface="Noto Sans"/>
                <a:cs typeface="Noto Sans"/>
              </a:defRPr>
            </a:lvl1pPr>
          </a:lstStyle>
          <a:p>
            <a:pPr lvl="0"/>
            <a:r>
              <a:rPr lang="en-GB" dirty="0" smtClean="0"/>
              <a:t>CAPTION</a:t>
            </a:r>
            <a:endParaRPr lang="en-US" dirty="0"/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317212"/>
      </p:ext>
    </p:extLst>
  </p:cSld>
  <p:clrMapOvr>
    <a:masterClrMapping/>
  </p:clrMapOvr>
  <p:transition xmlns:p14="http://schemas.microsoft.com/office/powerpoint/2010/main" spd="med"/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+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sp>
        <p:nvSpPr>
          <p:cNvPr id="17" name="Shape 393"/>
          <p:cNvSpPr/>
          <p:nvPr/>
        </p:nvSpPr>
        <p:spPr>
          <a:xfrm flipH="1" flipV="1">
            <a:off x="452819" y="1911965"/>
            <a:ext cx="8198892" cy="1"/>
          </a:xfrm>
          <a:prstGeom prst="line">
            <a:avLst/>
          </a:prstGeom>
          <a:ln w="25400">
            <a:solidFill>
              <a:srgbClr val="00ABD6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49263" y="1989538"/>
            <a:ext cx="8205787" cy="4025900"/>
          </a:xfrm>
          <a:prstGeom prst="rect">
            <a:avLst/>
          </a:prstGeom>
        </p:spPr>
        <p:txBody>
          <a:bodyPr vert="horz"/>
          <a:lstStyle>
            <a:lvl1pPr algn="l">
              <a:defRPr sz="1800">
                <a:latin typeface="Noto Sans"/>
                <a:cs typeface="Noto Sans"/>
              </a:defRPr>
            </a:lvl1pPr>
            <a:lvl2pPr algn="l">
              <a:defRPr sz="1800">
                <a:latin typeface="Noto Sans"/>
                <a:cs typeface="Noto Sans"/>
              </a:defRPr>
            </a:lvl2pPr>
            <a:lvl3pPr algn="l">
              <a:defRPr sz="1800">
                <a:latin typeface="Noto Sans"/>
                <a:cs typeface="Noto Sans"/>
              </a:defRPr>
            </a:lvl3pPr>
            <a:lvl4pPr algn="l">
              <a:defRPr sz="1800">
                <a:latin typeface="Noto Sans"/>
                <a:cs typeface="Noto Sans"/>
              </a:defRPr>
            </a:lvl4pPr>
            <a:lvl5pPr algn="l">
              <a:defRPr sz="1800">
                <a:latin typeface="Noto Sans"/>
                <a:cs typeface="Noto San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380999" y="1557585"/>
            <a:ext cx="8270711" cy="304800"/>
          </a:xfrm>
          <a:prstGeom prst="rect">
            <a:avLst/>
          </a:prstGeom>
        </p:spPr>
        <p:txBody>
          <a:bodyPr vert="horz"/>
          <a:lstStyle>
            <a:lvl1pPr>
              <a:defRPr sz="2400" b="0">
                <a:latin typeface="Arial"/>
                <a:cs typeface="Arial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GB" sz="1700" b="0" spc="337" dirty="0" smtClean="0">
                <a:solidFill>
                  <a:srgbClr val="1E1E1E"/>
                </a:solidFill>
              </a:rPr>
              <a:t>TITLE OF </a:t>
            </a:r>
            <a:r>
              <a:rPr lang="en-GB" sz="1700" b="1" spc="337" baseline="0" dirty="0" smtClean="0">
                <a:solidFill>
                  <a:srgbClr val="1E1E1E"/>
                </a:solidFill>
              </a:rPr>
              <a:t>TEXT BOX</a:t>
            </a:r>
            <a:endParaRPr lang="en-GB" sz="1700" b="1" spc="337" dirty="0">
              <a:solidFill>
                <a:srgbClr val="1E1E1E"/>
              </a:solidFill>
            </a:endParaRP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142127"/>
      </p:ext>
    </p:extLst>
  </p:cSld>
  <p:clrMapOvr>
    <a:masterClrMapping/>
  </p:clrMapOvr>
  <p:transition xmlns:p14="http://schemas.microsoft.com/office/powerpoint/2010/main" spd="med"/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+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5"/>
          </p:nvPr>
        </p:nvSpPr>
        <p:spPr>
          <a:xfrm>
            <a:off x="449263" y="1720850"/>
            <a:ext cx="8205787" cy="4438650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Noto Sans"/>
                <a:cs typeface="Noto San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grpSp>
        <p:nvGrpSpPr>
          <p:cNvPr id="13" name="Group 355"/>
          <p:cNvGrpSpPr/>
          <p:nvPr/>
        </p:nvGrpSpPr>
        <p:grpSpPr>
          <a:xfrm>
            <a:off x="447818" y="5777377"/>
            <a:ext cx="8207232" cy="394823"/>
            <a:chOff x="0" y="0"/>
            <a:chExt cx="5441553" cy="561525"/>
          </a:xfrm>
        </p:grpSpPr>
        <p:sp>
          <p:nvSpPr>
            <p:cNvPr id="14" name="Shape 353"/>
            <p:cNvSpPr/>
            <p:nvPr/>
          </p:nvSpPr>
          <p:spPr>
            <a:xfrm>
              <a:off x="0" y="140096"/>
              <a:ext cx="5441554" cy="421430"/>
            </a:xfrm>
            <a:prstGeom prst="rect">
              <a:avLst/>
            </a:prstGeom>
            <a:solidFill>
              <a:srgbClr val="00ABD6"/>
            </a:solidFill>
            <a:ln w="3175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defRPr sz="1600" b="1" spc="320">
                  <a:solidFill>
                    <a:srgbClr val="1E1E1E"/>
                  </a:solidFill>
                </a:defRPr>
              </a:pPr>
              <a:endParaRPr dirty="0">
                <a:latin typeface="Arial"/>
                <a:ea typeface="Arial"/>
                <a:cs typeface="Arial"/>
              </a:endParaRPr>
            </a:p>
          </p:txBody>
        </p:sp>
        <p:sp>
          <p:nvSpPr>
            <p:cNvPr id="15" name="Shape 354"/>
            <p:cNvSpPr/>
            <p:nvPr/>
          </p:nvSpPr>
          <p:spPr>
            <a:xfrm>
              <a:off x="0" y="0"/>
              <a:ext cx="5441553" cy="531792"/>
            </a:xfrm>
            <a:prstGeom prst="rect">
              <a:avLst/>
            </a:prstGeom>
            <a:solidFill>
              <a:srgbClr val="FFFFFF"/>
            </a:solidFill>
            <a:ln w="3175" cap="flat">
              <a:solidFill>
                <a:srgbClr val="FFFFFF"/>
              </a:solidFill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/>
            <a:p>
              <a:pPr lvl="1" algn="l">
                <a:spcBef>
                  <a:spcPts val="352"/>
                </a:spcBef>
                <a:defRPr sz="1800">
                  <a:solidFill>
                    <a:srgbClr val="000000"/>
                  </a:solidFill>
                </a:defRPr>
              </a:pPr>
              <a:endParaRPr sz="1100" spc="225" dirty="0">
                <a:solidFill>
                  <a:srgbClr val="1E1E1E"/>
                </a:solidFill>
                <a:latin typeface="Noto Sans"/>
                <a:ea typeface="Noto Sans"/>
                <a:cs typeface="Noto Sans"/>
                <a:sym typeface="Noto Sans"/>
              </a:endParaRPr>
            </a:p>
          </p:txBody>
        </p:sp>
      </p:grpSp>
      <p:sp>
        <p:nvSpPr>
          <p:cNvPr id="11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449262" y="5777329"/>
            <a:ext cx="8205789" cy="373914"/>
          </a:xfrm>
          <a:prstGeom prst="rect">
            <a:avLst/>
          </a:prstGeom>
        </p:spPr>
        <p:txBody>
          <a:bodyPr vert="horz" anchor="ctr"/>
          <a:lstStyle>
            <a:lvl1pPr algn="l">
              <a:defRPr sz="1100" spc="230">
                <a:latin typeface="Noto Sans"/>
                <a:cs typeface="Noto Sans"/>
              </a:defRPr>
            </a:lvl1pPr>
          </a:lstStyle>
          <a:p>
            <a:pPr lvl="0"/>
            <a:r>
              <a:rPr lang="en-GB" dirty="0" smtClean="0"/>
              <a:t>CAPTION</a:t>
            </a:r>
            <a:endParaRPr lang="en-US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606981"/>
      </p:ext>
    </p:extLst>
  </p:cSld>
  <p:clrMapOvr>
    <a:masterClrMapping/>
  </p:clrMapOvr>
  <p:transition xmlns:p14="http://schemas.microsoft.com/office/powerpoint/2010/main" spd="med"/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73210" y="141251"/>
            <a:ext cx="6710362" cy="483828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2800" b="0" i="0" spc="560">
                <a:latin typeface="Arial"/>
              </a:defRPr>
            </a:lvl1pPr>
          </a:lstStyle>
          <a:p>
            <a:r>
              <a:rPr lang="en-US" dirty="0" smtClean="0"/>
              <a:t>HEADER GOES HERE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170634" y="625079"/>
            <a:ext cx="6712938" cy="441721"/>
          </a:xfrm>
          <a:prstGeom prst="rect">
            <a:avLst/>
          </a:prstGeom>
        </p:spPr>
        <p:txBody>
          <a:bodyPr lIns="64291" tIns="32146" rIns="64291" bIns="32146"/>
          <a:lstStyle>
            <a:lvl1pPr algn="l">
              <a:defRPr sz="1700" b="0" i="0" spc="352" baseline="0">
                <a:solidFill>
                  <a:schemeClr val="accent4"/>
                </a:solidFill>
                <a:latin typeface="Arial"/>
              </a:defRPr>
            </a:lvl1pPr>
          </a:lstStyle>
          <a:p>
            <a:r>
              <a:rPr lang="en-US" dirty="0" smtClean="0"/>
              <a:t>SUBHEADER GOES HERE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981200" y="6523346"/>
            <a:ext cx="3632697" cy="151805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l">
              <a:defRPr sz="600" b="0" i="0" spc="300" baseline="0">
                <a:latin typeface="Arial"/>
              </a:defRPr>
            </a:lvl1pPr>
          </a:lstStyle>
          <a:p>
            <a:pPr lvl="0"/>
            <a:r>
              <a:rPr lang="en-US" dirty="0" smtClean="0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387280"/>
      </p:ext>
    </p:extLst>
  </p:cSld>
  <p:clrMapOvr>
    <a:masterClrMapping/>
  </p:clrMapOvr>
  <p:transition xmlns:p14="http://schemas.microsoft.com/office/powerpoint/2010/main" spd="med"/>
  <p:hf hdr="0" ftr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theme" Target="../theme/theme1.xml"/><Relationship Id="rId31" Type="http://schemas.openxmlformats.org/officeDocument/2006/relationships/image" Target="../media/image2.tif"/><Relationship Id="rId32" Type="http://schemas.openxmlformats.org/officeDocument/2006/relationships/image" Target="../media/image3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F0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0"/>
            <a:ext cx="9144000" cy="1114281"/>
          </a:xfrm>
          <a:prstGeom prst="rect">
            <a:avLst/>
          </a:prstGeom>
          <a:solidFill>
            <a:srgbClr val="FFFFFF"/>
          </a:solidFill>
          <a:ln w="25400">
            <a:solidFill/>
            <a:miter lim="400000"/>
          </a:ln>
        </p:spPr>
        <p:txBody>
          <a:bodyPr lIns="0" tIns="0" rIns="0" bIns="0" anchor="ctr"/>
          <a:lstStyle/>
          <a:p>
            <a:pPr lvl="0">
              <a:defRPr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8792416" y="6544507"/>
            <a:ext cx="128240" cy="123111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lvl1pPr algn="ctr">
              <a:defRPr sz="800" b="0" spc="127">
                <a:solidFill>
                  <a:srgbClr val="1E1E1E"/>
                </a:solidFill>
                <a:latin typeface="Arial"/>
                <a:ea typeface="Arial"/>
                <a:cs typeface="Arial"/>
              </a:defRPr>
            </a:lvl1pPr>
          </a:lstStyle>
          <a:p>
            <a:fld id="{D742CFDC-C2F9-DA4E-86DF-3F4C398BB36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asted-image.tif"/>
          <p:cNvPicPr/>
          <p:nvPr/>
        </p:nvPicPr>
        <p:blipFill>
          <a:blip r:embed="rId31">
            <a:extLst/>
          </a:blip>
          <a:srcRect b="20779"/>
          <a:stretch>
            <a:fillRect/>
          </a:stretch>
        </p:blipFill>
        <p:spPr>
          <a:xfrm>
            <a:off x="8648402" y="271403"/>
            <a:ext cx="263569" cy="267436"/>
          </a:xfrm>
          <a:prstGeom prst="rect">
            <a:avLst/>
          </a:prstGeom>
          <a:ln w="3175">
            <a:miter lim="400000"/>
          </a:ln>
        </p:spPr>
      </p:pic>
      <p:pic>
        <p:nvPicPr>
          <p:cNvPr id="7" name="Picture 6" descr="DeskGen_logo-02.eps"/>
          <p:cNvPicPr>
            <a:picLocks noChangeAspect="1"/>
          </p:cNvPicPr>
          <p:nvPr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00800"/>
            <a:ext cx="1930400" cy="410524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  <p:sldLayoutId id="2147483736" r:id="rId17"/>
    <p:sldLayoutId id="2147483702" r:id="rId18"/>
    <p:sldLayoutId id="2147483706" r:id="rId19"/>
    <p:sldLayoutId id="2147483707" r:id="rId20"/>
    <p:sldLayoutId id="2147483708" r:id="rId21"/>
    <p:sldLayoutId id="2147483710" r:id="rId22"/>
    <p:sldLayoutId id="2147483711" r:id="rId23"/>
    <p:sldLayoutId id="2147483712" r:id="rId24"/>
    <p:sldLayoutId id="2147483713" r:id="rId25"/>
    <p:sldLayoutId id="2147483696" r:id="rId26"/>
    <p:sldLayoutId id="2147483697" r:id="rId27"/>
    <p:sldLayoutId id="2147483698" r:id="rId28"/>
    <p:sldLayoutId id="2147483699" r:id="rId29"/>
  </p:sldLayoutIdLst>
  <p:transition xmlns:p14="http://schemas.microsoft.com/office/powerpoint/2010/main" spd="med"/>
  <p:hf hdr="0" ftr="0"/>
  <p:txStyles>
    <p:titleStyle>
      <a:lvl1pPr algn="ctr" defTabSz="410751" eaLnBrk="1" hangingPunct="1">
        <a:defRPr sz="5500">
          <a:latin typeface="+mj-lt"/>
          <a:ea typeface="+mj-ea"/>
          <a:cs typeface="+mj-cs"/>
          <a:sym typeface="Helvetica Light"/>
        </a:defRPr>
      </a:lvl1pPr>
      <a:lvl2pPr indent="160729" algn="ctr" defTabSz="410751" eaLnBrk="1" hangingPunct="1">
        <a:defRPr sz="5500">
          <a:latin typeface="+mj-lt"/>
          <a:ea typeface="+mj-ea"/>
          <a:cs typeface="+mj-cs"/>
          <a:sym typeface="Helvetica Light"/>
        </a:defRPr>
      </a:lvl2pPr>
      <a:lvl3pPr indent="321457" algn="ctr" defTabSz="410751" eaLnBrk="1" hangingPunct="1">
        <a:defRPr sz="5500">
          <a:latin typeface="+mj-lt"/>
          <a:ea typeface="+mj-ea"/>
          <a:cs typeface="+mj-cs"/>
          <a:sym typeface="Helvetica Light"/>
        </a:defRPr>
      </a:lvl3pPr>
      <a:lvl4pPr indent="482186" algn="ctr" defTabSz="410751" eaLnBrk="1" hangingPunct="1">
        <a:defRPr sz="5500">
          <a:latin typeface="+mj-lt"/>
          <a:ea typeface="+mj-ea"/>
          <a:cs typeface="+mj-cs"/>
          <a:sym typeface="Helvetica Light"/>
        </a:defRPr>
      </a:lvl4pPr>
      <a:lvl5pPr indent="642915" algn="ctr" defTabSz="410751" eaLnBrk="1" hangingPunct="1">
        <a:defRPr sz="5500">
          <a:latin typeface="+mj-lt"/>
          <a:ea typeface="+mj-ea"/>
          <a:cs typeface="+mj-cs"/>
          <a:sym typeface="Helvetica Light"/>
        </a:defRPr>
      </a:lvl5pPr>
      <a:lvl6pPr indent="803643" algn="ctr" defTabSz="410751" eaLnBrk="1" hangingPunct="1">
        <a:defRPr sz="5500">
          <a:latin typeface="+mj-lt"/>
          <a:ea typeface="+mj-ea"/>
          <a:cs typeface="+mj-cs"/>
          <a:sym typeface="Helvetica Light"/>
        </a:defRPr>
      </a:lvl6pPr>
      <a:lvl7pPr indent="964372" algn="ctr" defTabSz="410751" eaLnBrk="1" hangingPunct="1">
        <a:defRPr sz="5500">
          <a:latin typeface="+mj-lt"/>
          <a:ea typeface="+mj-ea"/>
          <a:cs typeface="+mj-cs"/>
          <a:sym typeface="Helvetica Light"/>
        </a:defRPr>
      </a:lvl7pPr>
      <a:lvl8pPr indent="1125101" algn="ctr" defTabSz="410751" eaLnBrk="1" hangingPunct="1">
        <a:defRPr sz="5500">
          <a:latin typeface="+mj-lt"/>
          <a:ea typeface="+mj-ea"/>
          <a:cs typeface="+mj-cs"/>
          <a:sym typeface="Helvetica Light"/>
        </a:defRPr>
      </a:lvl8pPr>
      <a:lvl9pPr indent="1285829" algn="ctr" defTabSz="410751" eaLnBrk="1" hangingPunct="1">
        <a:defRPr sz="5500">
          <a:latin typeface="+mj-lt"/>
          <a:ea typeface="+mj-ea"/>
          <a:cs typeface="+mj-cs"/>
          <a:sym typeface="Helvetica Light"/>
        </a:defRPr>
      </a:lvl9pPr>
    </p:titleStyle>
    <p:bodyStyle>
      <a:lvl1pPr algn="ctr" defTabSz="410751" eaLnBrk="1" hangingPunct="1">
        <a:defRPr sz="2100">
          <a:latin typeface="+mj-lt"/>
          <a:ea typeface="+mj-ea"/>
          <a:cs typeface="+mj-cs"/>
          <a:sym typeface="Helvetica Light"/>
        </a:defRPr>
      </a:lvl1pPr>
      <a:lvl2pPr indent="160729" algn="ctr" defTabSz="410751" eaLnBrk="1" hangingPunct="1">
        <a:defRPr sz="2100">
          <a:latin typeface="+mj-lt"/>
          <a:ea typeface="+mj-ea"/>
          <a:cs typeface="+mj-cs"/>
          <a:sym typeface="Helvetica Light"/>
        </a:defRPr>
      </a:lvl2pPr>
      <a:lvl3pPr indent="321457" algn="ctr" defTabSz="410751" eaLnBrk="1" hangingPunct="1">
        <a:defRPr sz="2100">
          <a:latin typeface="+mj-lt"/>
          <a:ea typeface="+mj-ea"/>
          <a:cs typeface="+mj-cs"/>
          <a:sym typeface="Helvetica Light"/>
        </a:defRPr>
      </a:lvl3pPr>
      <a:lvl4pPr indent="482186" algn="ctr" defTabSz="410751" eaLnBrk="1" hangingPunct="1">
        <a:defRPr sz="2100">
          <a:latin typeface="+mj-lt"/>
          <a:ea typeface="+mj-ea"/>
          <a:cs typeface="+mj-cs"/>
          <a:sym typeface="Helvetica Light"/>
        </a:defRPr>
      </a:lvl4pPr>
      <a:lvl5pPr indent="642915" algn="ctr" defTabSz="410751" eaLnBrk="1" hangingPunct="1">
        <a:defRPr sz="2100">
          <a:latin typeface="+mj-lt"/>
          <a:ea typeface="+mj-ea"/>
          <a:cs typeface="+mj-cs"/>
          <a:sym typeface="Helvetica Light"/>
        </a:defRPr>
      </a:lvl5pPr>
      <a:lvl6pPr indent="803643" algn="ctr" defTabSz="410751" eaLnBrk="1" hangingPunct="1">
        <a:defRPr sz="2100">
          <a:latin typeface="+mj-lt"/>
          <a:ea typeface="+mj-ea"/>
          <a:cs typeface="+mj-cs"/>
          <a:sym typeface="Helvetica Light"/>
        </a:defRPr>
      </a:lvl6pPr>
      <a:lvl7pPr indent="964372" algn="ctr" defTabSz="410751" eaLnBrk="1" hangingPunct="1">
        <a:defRPr sz="2100">
          <a:latin typeface="+mj-lt"/>
          <a:ea typeface="+mj-ea"/>
          <a:cs typeface="+mj-cs"/>
          <a:sym typeface="Helvetica Light"/>
        </a:defRPr>
      </a:lvl7pPr>
      <a:lvl8pPr indent="1125101" algn="ctr" defTabSz="410751" eaLnBrk="1" hangingPunct="1">
        <a:defRPr sz="2100">
          <a:latin typeface="+mj-lt"/>
          <a:ea typeface="+mj-ea"/>
          <a:cs typeface="+mj-cs"/>
          <a:sym typeface="Helvetica Light"/>
        </a:defRPr>
      </a:lvl8pPr>
      <a:lvl9pPr indent="1285829" algn="ctr" defTabSz="410751" eaLnBrk="1" hangingPunct="1">
        <a:defRPr sz="2100">
          <a:latin typeface="+mj-lt"/>
          <a:ea typeface="+mj-ea"/>
          <a:cs typeface="+mj-cs"/>
          <a:sym typeface="Helvetica Light"/>
        </a:defRPr>
      </a:lvl9pPr>
    </p:bodyStyle>
    <p:otherStyle>
      <a:lvl1pPr algn="r" defTabSz="410751" eaLnBrk="1" hangingPunct="1">
        <a:defRPr sz="600" b="1" spc="127">
          <a:solidFill>
            <a:schemeClr val="tx1"/>
          </a:solidFill>
          <a:latin typeface="+mn-lt"/>
          <a:ea typeface="+mn-ea"/>
          <a:cs typeface="+mn-cs"/>
          <a:sym typeface="Droid Sans"/>
        </a:defRPr>
      </a:lvl1pPr>
      <a:lvl2pPr indent="160729" algn="r" defTabSz="410751" eaLnBrk="1" hangingPunct="1">
        <a:defRPr sz="600" b="1" spc="127">
          <a:solidFill>
            <a:schemeClr val="tx1"/>
          </a:solidFill>
          <a:latin typeface="+mn-lt"/>
          <a:ea typeface="+mn-ea"/>
          <a:cs typeface="+mn-cs"/>
          <a:sym typeface="Droid Sans"/>
        </a:defRPr>
      </a:lvl2pPr>
      <a:lvl3pPr indent="321457" algn="r" defTabSz="410751" eaLnBrk="1" hangingPunct="1">
        <a:defRPr sz="600" b="1" spc="127">
          <a:solidFill>
            <a:schemeClr val="tx1"/>
          </a:solidFill>
          <a:latin typeface="+mn-lt"/>
          <a:ea typeface="+mn-ea"/>
          <a:cs typeface="+mn-cs"/>
          <a:sym typeface="Droid Sans"/>
        </a:defRPr>
      </a:lvl3pPr>
      <a:lvl4pPr indent="482186" algn="r" defTabSz="410751" eaLnBrk="1" hangingPunct="1">
        <a:defRPr sz="600" b="1" spc="127">
          <a:solidFill>
            <a:schemeClr val="tx1"/>
          </a:solidFill>
          <a:latin typeface="+mn-lt"/>
          <a:ea typeface="+mn-ea"/>
          <a:cs typeface="+mn-cs"/>
          <a:sym typeface="Droid Sans"/>
        </a:defRPr>
      </a:lvl4pPr>
      <a:lvl5pPr indent="642915" algn="r" defTabSz="410751" eaLnBrk="1" hangingPunct="1">
        <a:defRPr sz="600" b="1" spc="127">
          <a:solidFill>
            <a:schemeClr val="tx1"/>
          </a:solidFill>
          <a:latin typeface="+mn-lt"/>
          <a:ea typeface="+mn-ea"/>
          <a:cs typeface="+mn-cs"/>
          <a:sym typeface="Droid Sans"/>
        </a:defRPr>
      </a:lvl5pPr>
      <a:lvl6pPr indent="803643" algn="r" defTabSz="410751" eaLnBrk="1" hangingPunct="1">
        <a:defRPr sz="600" b="1" spc="127">
          <a:solidFill>
            <a:schemeClr val="tx1"/>
          </a:solidFill>
          <a:latin typeface="+mn-lt"/>
          <a:ea typeface="+mn-ea"/>
          <a:cs typeface="+mn-cs"/>
          <a:sym typeface="Droid Sans"/>
        </a:defRPr>
      </a:lvl6pPr>
      <a:lvl7pPr indent="964372" algn="r" defTabSz="410751" eaLnBrk="1" hangingPunct="1">
        <a:defRPr sz="600" b="1" spc="127">
          <a:solidFill>
            <a:schemeClr val="tx1"/>
          </a:solidFill>
          <a:latin typeface="+mn-lt"/>
          <a:ea typeface="+mn-ea"/>
          <a:cs typeface="+mn-cs"/>
          <a:sym typeface="Droid Sans"/>
        </a:defRPr>
      </a:lvl7pPr>
      <a:lvl8pPr indent="1125101" algn="r" defTabSz="410751" eaLnBrk="1" hangingPunct="1">
        <a:defRPr sz="600" b="1" spc="127">
          <a:solidFill>
            <a:schemeClr val="tx1"/>
          </a:solidFill>
          <a:latin typeface="+mn-lt"/>
          <a:ea typeface="+mn-ea"/>
          <a:cs typeface="+mn-cs"/>
          <a:sym typeface="Droid Sans"/>
        </a:defRPr>
      </a:lvl8pPr>
      <a:lvl9pPr indent="1285829" algn="r" defTabSz="410751" eaLnBrk="1" hangingPunct="1">
        <a:defRPr sz="600" b="1" spc="127">
          <a:solidFill>
            <a:schemeClr val="tx1"/>
          </a:solidFill>
          <a:latin typeface="+mn-lt"/>
          <a:ea typeface="+mn-ea"/>
          <a:cs typeface="+mn-cs"/>
          <a:sym typeface="Droid San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Relationship Id="rId3" Type="http://schemas.openxmlformats.org/officeDocument/2006/relationships/image" Target="../media/image3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gif"/><Relationship Id="rId4" Type="http://schemas.openxmlformats.org/officeDocument/2006/relationships/image" Target="../media/image39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30.emf"/><Relationship Id="rId6" Type="http://schemas.openxmlformats.org/officeDocument/2006/relationships/image" Target="../media/image42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image" Target="../media/image45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4" Type="http://schemas.openxmlformats.org/officeDocument/2006/relationships/image" Target="../media/image48.emf"/><Relationship Id="rId5" Type="http://schemas.openxmlformats.org/officeDocument/2006/relationships/image" Target="../media/image49.emf"/><Relationship Id="rId6" Type="http://schemas.openxmlformats.org/officeDocument/2006/relationships/image" Target="../media/image50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4" Type="http://schemas.openxmlformats.org/officeDocument/2006/relationships/chart" Target="../charts/chart2.xml"/><Relationship Id="rId5" Type="http://schemas.openxmlformats.org/officeDocument/2006/relationships/oleObject" Target="../embeddings/oleObject1.bin"/><Relationship Id="rId6" Type="http://schemas.openxmlformats.org/officeDocument/2006/relationships/image" Target="../media/image5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4" Type="http://schemas.openxmlformats.org/officeDocument/2006/relationships/diagramData" Target="../diagrams/data3.xml"/><Relationship Id="rId5" Type="http://schemas.openxmlformats.org/officeDocument/2006/relationships/diagramLayout" Target="../diagrams/layout3.xml"/><Relationship Id="rId6" Type="http://schemas.openxmlformats.org/officeDocument/2006/relationships/diagramQuickStyle" Target="../diagrams/quickStyle3.xml"/><Relationship Id="rId7" Type="http://schemas.openxmlformats.org/officeDocument/2006/relationships/diagramColors" Target="../diagrams/colors3.xml"/><Relationship Id="rId8" Type="http://schemas.microsoft.com/office/2007/relationships/diagramDrawing" Target="../diagrams/drawing3.xml"/><Relationship Id="rId9" Type="http://schemas.openxmlformats.org/officeDocument/2006/relationships/oleObject" Target="../embeddings/oleObject2.bin"/><Relationship Id="rId10" Type="http://schemas.openxmlformats.org/officeDocument/2006/relationships/image" Target="../media/image52.emf"/><Relationship Id="rId11" Type="http://schemas.openxmlformats.org/officeDocument/2006/relationships/image" Target="../media/image53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jpeg"/><Relationship Id="rId7" Type="http://schemas.microsoft.com/office/2007/relationships/hdphoto" Target="../media/hdphoto1.wdp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emf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887116" y="3746085"/>
            <a:ext cx="5369781" cy="1472405"/>
          </a:xfrm>
        </p:spPr>
        <p:txBody>
          <a:bodyPr/>
          <a:lstStyle/>
          <a:p>
            <a:r>
              <a:rPr lang="en-US" dirty="0" smtClean="0"/>
              <a:t>OPTIMIZING CRISPR GENOME EDITING WITH MACHINE LEARNING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098608" y="6052139"/>
            <a:ext cx="2946797" cy="714376"/>
          </a:xfrm>
        </p:spPr>
        <p:txBody>
          <a:bodyPr/>
          <a:lstStyle/>
          <a:p>
            <a:r>
              <a:rPr lang="en-US" dirty="0" smtClean="0"/>
              <a:t>MAY </a:t>
            </a:r>
            <a:r>
              <a:rPr lang="en-US" dirty="0" smtClean="0"/>
              <a:t>2016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431142" y="5672192"/>
            <a:ext cx="4293811" cy="323165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RILEY DOYLE, CEO AND TECHNICAL LEAD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accent4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219094868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8793843" y="6544507"/>
            <a:ext cx="64120" cy="123111"/>
          </a:xfrm>
        </p:spPr>
        <p:txBody>
          <a:bodyPr/>
          <a:lstStyle/>
          <a:p>
            <a:pPr algn="l"/>
            <a:fld id="{D742CFDC-C2F9-DA4E-86DF-3F4C398BB362}" type="slidenum">
              <a:rPr lang="en-US" smtClean="0"/>
              <a:pPr algn="l"/>
              <a:t>10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7851646" cy="483828"/>
          </a:xfrm>
        </p:spPr>
        <p:txBody>
          <a:bodyPr/>
          <a:lstStyle/>
          <a:p>
            <a:r>
              <a:rPr lang="en-US" dirty="0" smtClean="0"/>
              <a:t>RECURRING</a:t>
            </a:r>
            <a:r>
              <a:rPr lang="en-US" baseline="0" dirty="0" smtClean="0"/>
              <a:t> CRISPR </a:t>
            </a:r>
            <a:r>
              <a:rPr lang="en-US" baseline="0" dirty="0" smtClean="0"/>
              <a:t>MISTAKES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7854223" cy="441721"/>
          </a:xfrm>
        </p:spPr>
        <p:txBody>
          <a:bodyPr/>
          <a:lstStyle/>
          <a:p>
            <a:r>
              <a:rPr lang="en-US" dirty="0" smtClean="0"/>
              <a:t>USER ANALYTICS </a:t>
            </a:r>
            <a:r>
              <a:rPr lang="en-US" dirty="0" smtClean="0"/>
              <a:t>REVEALED COMMON</a:t>
            </a:r>
            <a:r>
              <a:rPr lang="en-US" baseline="0" dirty="0" smtClean="0"/>
              <a:t> PROBLEMS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CRISPR </a:t>
            </a:r>
            <a:endParaRPr lang="en-US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214189"/>
              </p:ext>
            </p:extLst>
          </p:nvPr>
        </p:nvGraphicFramePr>
        <p:xfrm>
          <a:off x="272233" y="1406676"/>
          <a:ext cx="8521609" cy="4572001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265709"/>
                <a:gridCol w="3127950"/>
                <a:gridCol w="3127950"/>
              </a:tblGrid>
              <a:tr h="484735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HUMAN</a:t>
                      </a:r>
                      <a:endParaRPr lang="en-US" sz="1800" dirty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MACHINE</a:t>
                      </a:r>
                      <a:endParaRPr lang="en-US" sz="1800" dirty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</a:tr>
              <a:tr h="841496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latin typeface="Arial"/>
                          <a:ea typeface="Arial"/>
                          <a:cs typeface="Arial"/>
                        </a:rPr>
                        <a:t>Guide </a:t>
                      </a:r>
                    </a:p>
                    <a:p>
                      <a:pPr algn="ctr"/>
                      <a:r>
                        <a:rPr lang="en-US" sz="1800" b="1" dirty="0" smtClean="0">
                          <a:latin typeface="Arial"/>
                          <a:ea typeface="Arial"/>
                          <a:cs typeface="Arial"/>
                        </a:rPr>
                        <a:t>selection</a:t>
                      </a:r>
                      <a:endParaRPr lang="en-US" sz="1800" b="1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dirty="0" smtClean="0">
                          <a:latin typeface="Arial"/>
                          <a:ea typeface="Arial"/>
                          <a:cs typeface="Arial"/>
                        </a:rPr>
                        <a:t>Bias toward 5’ sense</a:t>
                      </a:r>
                      <a:r>
                        <a:rPr lang="en-US" sz="1500" b="0" baseline="0" dirty="0" smtClean="0">
                          <a:latin typeface="Arial"/>
                          <a:ea typeface="Arial"/>
                          <a:cs typeface="Arial"/>
                        </a:rPr>
                        <a:t> strand guides</a:t>
                      </a:r>
                      <a:endParaRPr lang="en-US" sz="15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dirty="0" smtClean="0">
                          <a:latin typeface="Arial"/>
                          <a:ea typeface="Arial"/>
                          <a:cs typeface="Arial"/>
                        </a:rPr>
                        <a:t>Considers</a:t>
                      </a:r>
                      <a:r>
                        <a:rPr lang="en-US" sz="1500" b="0" baseline="0" dirty="0" smtClean="0">
                          <a:latin typeface="Arial"/>
                          <a:ea typeface="Arial"/>
                          <a:cs typeface="Arial"/>
                        </a:rPr>
                        <a:t> all guides,  choses consistently</a:t>
                      </a:r>
                      <a:endParaRPr lang="en-US" sz="15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120213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latin typeface="Arial"/>
                          <a:ea typeface="Arial"/>
                          <a:cs typeface="Arial"/>
                        </a:rPr>
                        <a:t>Scoring </a:t>
                      </a:r>
                    </a:p>
                    <a:p>
                      <a:pPr algn="ctr"/>
                      <a:r>
                        <a:rPr lang="en-US" sz="1800" b="1" dirty="0" smtClean="0">
                          <a:latin typeface="Arial"/>
                          <a:ea typeface="Arial"/>
                          <a:cs typeface="Arial"/>
                        </a:rPr>
                        <a:t>function(s)</a:t>
                      </a:r>
                      <a:endParaRPr lang="en-US" sz="1800" b="1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dirty="0" smtClean="0">
                          <a:latin typeface="Arial"/>
                          <a:ea typeface="Arial"/>
                          <a:cs typeface="Arial"/>
                        </a:rPr>
                        <a:t>Undue weight given to some scoring functions</a:t>
                      </a:r>
                      <a:endParaRPr lang="en-US" sz="15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dirty="0" smtClean="0">
                          <a:latin typeface="Arial"/>
                          <a:ea typeface="Arial"/>
                          <a:cs typeface="Arial"/>
                        </a:rPr>
                        <a:t>Weights</a:t>
                      </a:r>
                      <a:r>
                        <a:rPr lang="en-US" sz="1500" b="0" baseline="0" dirty="0" smtClean="0">
                          <a:latin typeface="Arial"/>
                          <a:ea typeface="Arial"/>
                          <a:cs typeface="Arial"/>
                        </a:rPr>
                        <a:t> </a:t>
                      </a:r>
                      <a:r>
                        <a:rPr lang="en-US" sz="1500" b="0" baseline="0" dirty="0" smtClean="0">
                          <a:latin typeface="Arial"/>
                          <a:ea typeface="Arial"/>
                          <a:cs typeface="Arial"/>
                        </a:rPr>
                        <a:t>of up-to-date </a:t>
                      </a:r>
                      <a:r>
                        <a:rPr lang="en-US" sz="1500" b="0" dirty="0" smtClean="0">
                          <a:latin typeface="Arial"/>
                          <a:ea typeface="Arial"/>
                          <a:cs typeface="Arial"/>
                        </a:rPr>
                        <a:t>scoring functions </a:t>
                      </a:r>
                      <a:r>
                        <a:rPr lang="en-US" sz="1500" b="0" baseline="0" dirty="0" smtClean="0">
                          <a:latin typeface="Arial"/>
                          <a:ea typeface="Arial"/>
                          <a:cs typeface="Arial"/>
                        </a:rPr>
                        <a:t>carefully controlled</a:t>
                      </a:r>
                      <a:endParaRPr lang="en-US" sz="15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120213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latin typeface="Arial"/>
                          <a:ea typeface="Arial"/>
                          <a:cs typeface="Arial"/>
                        </a:rPr>
                        <a:t>Genotype </a:t>
                      </a:r>
                    </a:p>
                    <a:p>
                      <a:pPr algn="ctr"/>
                      <a:r>
                        <a:rPr lang="en-US" sz="1800" b="1" dirty="0" smtClean="0">
                          <a:latin typeface="Arial"/>
                          <a:ea typeface="Arial"/>
                          <a:cs typeface="Arial"/>
                        </a:rPr>
                        <a:t>data</a:t>
                      </a:r>
                      <a:endParaRPr lang="en-US" sz="1800" b="1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dirty="0" smtClean="0">
                          <a:latin typeface="Arial"/>
                          <a:ea typeface="Arial"/>
                          <a:cs typeface="Arial"/>
                        </a:rPr>
                        <a:t>C</a:t>
                      </a:r>
                      <a:r>
                        <a:rPr lang="en-US" sz="1500" b="0" baseline="0" dirty="0" smtClean="0">
                          <a:latin typeface="Arial"/>
                          <a:ea typeface="Arial"/>
                          <a:cs typeface="Arial"/>
                        </a:rPr>
                        <a:t>onsiders reference genome or sanger sequence</a:t>
                      </a:r>
                      <a:endParaRPr lang="en-US" sz="15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dirty="0" smtClean="0">
                          <a:latin typeface="Arial"/>
                          <a:ea typeface="Arial"/>
                          <a:cs typeface="Arial"/>
                        </a:rPr>
                        <a:t>Considers</a:t>
                      </a:r>
                      <a:r>
                        <a:rPr lang="en-US" sz="1500" b="0" baseline="0" dirty="0" smtClean="0">
                          <a:latin typeface="Arial"/>
                          <a:ea typeface="Arial"/>
                          <a:cs typeface="Arial"/>
                        </a:rPr>
                        <a:t> </a:t>
                      </a:r>
                      <a:r>
                        <a:rPr lang="en-US" sz="1500" b="0" baseline="0" dirty="0" smtClean="0">
                          <a:latin typeface="Arial"/>
                          <a:ea typeface="Arial"/>
                          <a:cs typeface="Arial"/>
                        </a:rPr>
                        <a:t>actual genotype </a:t>
                      </a:r>
                      <a:r>
                        <a:rPr lang="en-US" sz="1500" b="0" baseline="0" dirty="0" smtClean="0">
                          <a:latin typeface="Arial"/>
                          <a:ea typeface="Arial"/>
                          <a:cs typeface="Arial"/>
                        </a:rPr>
                        <a:t>of cell line</a:t>
                      </a:r>
                      <a:endParaRPr lang="en-US" sz="15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841496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latin typeface="Arial"/>
                          <a:ea typeface="Arial"/>
                          <a:cs typeface="Arial"/>
                        </a:rPr>
                        <a:t>Overall</a:t>
                      </a:r>
                      <a:r>
                        <a:rPr lang="en-US" sz="1800" b="1" baseline="0" dirty="0" smtClean="0">
                          <a:latin typeface="Arial"/>
                          <a:ea typeface="Arial"/>
                          <a:cs typeface="Arial"/>
                        </a:rPr>
                        <a:t> </a:t>
                      </a:r>
                    </a:p>
                    <a:p>
                      <a:pPr algn="ctr"/>
                      <a:r>
                        <a:rPr lang="en-US" sz="1800" b="1" baseline="0" dirty="0" smtClean="0">
                          <a:latin typeface="Arial"/>
                          <a:ea typeface="Arial"/>
                          <a:cs typeface="Arial"/>
                        </a:rPr>
                        <a:t>objective</a:t>
                      </a:r>
                      <a:endParaRPr lang="en-US" sz="1800" b="1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dirty="0" smtClean="0">
                          <a:latin typeface="Arial"/>
                          <a:ea typeface="Arial"/>
                          <a:cs typeface="Arial"/>
                        </a:rPr>
                        <a:t>Few “winning” guides</a:t>
                      </a:r>
                      <a:endParaRPr lang="en-US" sz="15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baseline="0" dirty="0" smtClean="0">
                          <a:latin typeface="Arial"/>
                          <a:ea typeface="Arial"/>
                          <a:cs typeface="Arial"/>
                        </a:rPr>
                        <a:t>Balanced, orthogonal guide set</a:t>
                      </a:r>
                      <a:endParaRPr lang="en-US" sz="15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236312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1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7893184" cy="483828"/>
          </a:xfrm>
        </p:spPr>
        <p:txBody>
          <a:bodyPr/>
          <a:lstStyle/>
          <a:p>
            <a:r>
              <a:rPr lang="en-US" dirty="0" smtClean="0"/>
              <a:t>STATISTICAL </a:t>
            </a:r>
            <a:r>
              <a:rPr lang="en-US" dirty="0" smtClean="0"/>
              <a:t>LEARNING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973367" cy="441721"/>
          </a:xfrm>
        </p:spPr>
        <p:txBody>
          <a:bodyPr/>
          <a:lstStyle/>
          <a:p>
            <a:r>
              <a:rPr lang="en-US" sz="1400" dirty="0" smtClean="0"/>
              <a:t>BIOLOGICAL ML HAS DISTINCT CHALLENGES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1052220"/>
              </p:ext>
            </p:extLst>
          </p:nvPr>
        </p:nvGraphicFramePr>
        <p:xfrm>
          <a:off x="173210" y="1244600"/>
          <a:ext cx="8747446" cy="4856238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2749770"/>
                <a:gridCol w="3081861"/>
                <a:gridCol w="2915815"/>
              </a:tblGrid>
              <a:tr h="43712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</a:rPr>
                        <a:t>STAGE</a:t>
                      </a:r>
                      <a:endParaRPr lang="en-US" sz="12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</a:rPr>
                        <a:t>CAT DETECTION</a:t>
                      </a:r>
                      <a:endParaRPr lang="en-US" sz="12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</a:rPr>
                        <a:t>CRISPR GENOME EDITING</a:t>
                      </a:r>
                      <a:endParaRPr lang="en-US" sz="12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BD6"/>
                    </a:solidFill>
                  </a:tcPr>
                </a:tc>
              </a:tr>
              <a:tr h="86226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Data Set</a:t>
                      </a:r>
                      <a:endParaRPr lang="en-US" sz="16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1E5</a:t>
                      </a:r>
                      <a:r>
                        <a:rPr lang="en-US" sz="1400" b="0" baseline="0" dirty="0" smtClean="0"/>
                        <a:t> instances </a:t>
                      </a:r>
                      <a:r>
                        <a:rPr lang="en-US" sz="1400" b="0" baseline="0" dirty="0" smtClean="0"/>
                        <a:t>photos downloaded in hours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baseline="0" dirty="0" smtClean="0"/>
                        <a:t>380 million guides per genome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</a:tr>
              <a:tr h="86226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Measurement</a:t>
                      </a:r>
                      <a:endParaRPr lang="en-US" sz="16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Digital</a:t>
                      </a:r>
                      <a:r>
                        <a:rPr lang="en-US" sz="1400" b="0" baseline="0" dirty="0" smtClean="0"/>
                        <a:t> data ready for analysis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Develop</a:t>
                      </a:r>
                      <a:r>
                        <a:rPr lang="en-US" sz="1400" b="1" baseline="0" dirty="0" smtClean="0"/>
                        <a:t> assay to screen 1E4-1E9 guides 3-10x</a:t>
                      </a:r>
                      <a:endParaRPr lang="en-US" sz="14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</a:tr>
              <a:tr h="86226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Features</a:t>
                      </a:r>
                      <a:endParaRPr lang="en-US" sz="16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Resolution</a:t>
                      </a:r>
                      <a:r>
                        <a:rPr lang="en-US" sz="1400" b="0" baseline="0" dirty="0" smtClean="0"/>
                        <a:t> of image (finite)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smtClean="0"/>
                        <a:t>Unknown (</a:t>
                      </a:r>
                      <a:r>
                        <a:rPr lang="en-US" sz="1400" b="1" dirty="0" smtClean="0"/>
                        <a:t>likely</a:t>
                      </a:r>
                      <a:r>
                        <a:rPr lang="en-US" sz="1400" b="1" baseline="0" dirty="0" smtClean="0"/>
                        <a:t> 1E4)</a:t>
                      </a:r>
                      <a:endParaRPr lang="en-US" sz="14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</a:tr>
              <a:tr h="610772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Modeling</a:t>
                      </a:r>
                      <a:endParaRPr lang="en-US" sz="16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Trial</a:t>
                      </a:r>
                      <a:r>
                        <a:rPr lang="en-US" sz="1400" b="0" baseline="0" dirty="0" smtClean="0"/>
                        <a:t> many </a:t>
                      </a:r>
                    </a:p>
                    <a:p>
                      <a:pPr algn="ctr"/>
                      <a:r>
                        <a:rPr lang="en-US" sz="1400" b="0" baseline="0" dirty="0" smtClean="0"/>
                        <a:t>models in parallel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Trial many models in parallel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</a:tr>
              <a:tr h="610772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Evaluation</a:t>
                      </a:r>
                      <a:endParaRPr lang="en-US" sz="16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Try model on new </a:t>
                      </a:r>
                      <a:r>
                        <a:rPr lang="en-US" sz="1400" b="0" dirty="0" smtClean="0"/>
                        <a:t>photos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Trial</a:t>
                      </a:r>
                      <a:r>
                        <a:rPr lang="en-US" sz="1400" b="0" baseline="0" dirty="0" smtClean="0"/>
                        <a:t> untested guides in lab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</a:tr>
              <a:tr h="610772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Generalizability</a:t>
                      </a:r>
                      <a:endParaRPr lang="en-US" sz="16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Repeat </a:t>
                      </a:r>
                      <a:r>
                        <a:rPr lang="en-US" sz="1400" b="0" dirty="0" smtClean="0"/>
                        <a:t>for</a:t>
                      </a:r>
                      <a:r>
                        <a:rPr lang="en-US" sz="1400" b="0" baseline="0" dirty="0" smtClean="0"/>
                        <a:t> other things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Unknown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6F6F6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963402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1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7893184" cy="483828"/>
          </a:xfrm>
        </p:spPr>
        <p:txBody>
          <a:bodyPr/>
          <a:lstStyle/>
          <a:p>
            <a:r>
              <a:rPr lang="en-US" dirty="0" smtClean="0"/>
              <a:t>SUMMARY OF APPROACH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973367" cy="441721"/>
          </a:xfrm>
        </p:spPr>
        <p:txBody>
          <a:bodyPr/>
          <a:lstStyle/>
          <a:p>
            <a:r>
              <a:rPr lang="en-US" sz="1400" dirty="0" smtClean="0"/>
              <a:t>BIOLOGICAL ML HAS DISTINCT CHALLENGES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0313988"/>
              </p:ext>
            </p:extLst>
          </p:nvPr>
        </p:nvGraphicFramePr>
        <p:xfrm>
          <a:off x="173210" y="1257300"/>
          <a:ext cx="8696527" cy="4245466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4100645"/>
                <a:gridCol w="4595882"/>
              </a:tblGrid>
              <a:tr h="43712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</a:rPr>
                        <a:t>STAGE</a:t>
                      </a:r>
                      <a:endParaRPr lang="en-US" sz="12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</a:rPr>
                        <a:t>Our Approach</a:t>
                      </a:r>
                      <a:endParaRPr lang="en-US" sz="12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BD6"/>
                    </a:solidFill>
                  </a:tcPr>
                </a:tc>
              </a:tr>
              <a:tr h="86226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Feature</a:t>
                      </a:r>
                      <a:r>
                        <a:rPr lang="en-US" sz="1600" b="1" baseline="0" dirty="0" smtClean="0"/>
                        <a:t> Set</a:t>
                      </a:r>
                      <a:endParaRPr lang="en-US" sz="16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15 Popular scoring functions</a:t>
                      </a:r>
                      <a:r>
                        <a:rPr lang="en-US" sz="1400" b="0" baseline="0" dirty="0" smtClean="0"/>
                        <a:t> and design rules from the literature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</a:tr>
              <a:tr h="86226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Training</a:t>
                      </a:r>
                      <a:r>
                        <a:rPr lang="en-US" sz="1600" b="1" baseline="0" dirty="0" smtClean="0"/>
                        <a:t> Set</a:t>
                      </a:r>
                      <a:endParaRPr lang="en-US" sz="16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Custom library</a:t>
                      </a:r>
                      <a:r>
                        <a:rPr lang="en-US" sz="1400" b="0" baseline="0" dirty="0" smtClean="0"/>
                        <a:t> targeting suspected essential genes designed to </a:t>
                      </a:r>
                      <a:r>
                        <a:rPr lang="en-US" sz="1400" b="1" baseline="0" dirty="0" smtClean="0"/>
                        <a:t>maximize feature extraction</a:t>
                      </a:r>
                      <a:endParaRPr lang="en-US" sz="14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</a:tr>
              <a:tr h="86226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Read Out</a:t>
                      </a:r>
                      <a:endParaRPr lang="en-US" sz="16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Cell survival as</a:t>
                      </a:r>
                      <a:r>
                        <a:rPr lang="en-US" sz="1400" b="0" baseline="0" dirty="0" smtClean="0"/>
                        <a:t> read by NGS of guide barcode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</a:tr>
              <a:tr h="610772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Modeling</a:t>
                      </a:r>
                      <a:endParaRPr lang="en-US" sz="16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baseline="0" dirty="0" smtClean="0"/>
                        <a:t>Validate features individually then combine with various models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</a:tr>
              <a:tr h="610772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Evaluation</a:t>
                      </a:r>
                      <a:endParaRPr lang="en-US" sz="1600" b="1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Try model </a:t>
                      </a:r>
                      <a:r>
                        <a:rPr lang="en-US" sz="1400" b="0" dirty="0" smtClean="0"/>
                        <a:t>new gene targets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F0F1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070819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1632851" y="2894775"/>
            <a:ext cx="5563809" cy="3479415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2291CD"/>
            </a:solidFill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8250896" cy="483828"/>
          </a:xfrm>
        </p:spPr>
        <p:txBody>
          <a:bodyPr/>
          <a:lstStyle/>
          <a:p>
            <a:r>
              <a:rPr lang="en-US" dirty="0" smtClean="0"/>
              <a:t>DESIGNING BAD GUIDES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LIBRARY MUST BALANCE GENERALIZABILITY AND VARIANCE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3209" y="1309718"/>
            <a:ext cx="8825647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Orthogonal</a:t>
            </a:r>
            <a:r>
              <a:rPr kumimoji="0" lang="en-US" sz="1600" i="0" u="none" strike="noStrike" cap="none" spc="0" normalizeH="0" baseline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 guides</a:t>
            </a:r>
            <a:r>
              <a:rPr kumimoji="0" lang="en-US" sz="1600" i="0" u="none" strike="noStrike" cap="none" spc="0" normalizeH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 are distinct, not correlated, and span a range of property values. </a:t>
            </a: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1600" dirty="0">
              <a:latin typeface="Arial"/>
              <a:ea typeface="Arial"/>
              <a:cs typeface="Arial"/>
              <a:sym typeface="Droid Sans"/>
            </a:endParaRP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i="0" u="none" strike="noStrike" cap="none" spc="0" normalizeH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This makes the data </a:t>
            </a:r>
            <a:r>
              <a:rPr kumimoji="0" lang="en-US" sz="1600" b="1" i="0" u="none" strike="noStrike" cap="none" spc="0" normalizeH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generalizable</a:t>
            </a:r>
            <a:r>
              <a:rPr kumimoji="0" lang="en-US" sz="1600" i="0" u="none" strike="noStrike" cap="none" spc="0" normalizeH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!</a:t>
            </a:r>
            <a:endParaRPr kumimoji="0" lang="en-US" sz="1600" i="0" u="none" strike="noStrike" cap="none" spc="0" normalizeH="0" baseline="0" dirty="0">
              <a:ln>
                <a:noFill/>
              </a:ln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3210" y="2299795"/>
            <a:ext cx="8524698" cy="323165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Replicate</a:t>
            </a:r>
            <a:r>
              <a:rPr kumimoji="0" lang="en-US" sz="1600" i="0" u="none" strike="noStrike" cap="none" spc="0" normalizeH="0" baseline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 guides</a:t>
            </a:r>
            <a:r>
              <a:rPr kumimoji="0" lang="en-US" sz="1600" i="0" u="none" strike="noStrike" cap="none" spc="0" normalizeH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 have the same or similar property values so variance can be averaged out.</a:t>
            </a:r>
            <a:endParaRPr kumimoji="0" lang="en-US" sz="1600" b="1" i="0" u="none" strike="noStrike" cap="none" spc="0" normalizeH="0" baseline="0" dirty="0">
              <a:ln>
                <a:noFill/>
              </a:ln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2640879655"/>
              </p:ext>
            </p:extLst>
          </p:nvPr>
        </p:nvGraphicFramePr>
        <p:xfrm>
          <a:off x="2158993" y="2894775"/>
          <a:ext cx="4717143" cy="30016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3610422" y="3501572"/>
            <a:ext cx="1143000" cy="2231571"/>
          </a:xfrm>
          <a:prstGeom prst="line">
            <a:avLst/>
          </a:prstGeom>
          <a:noFill/>
          <a:ln w="127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Arrow Connector 12"/>
          <p:cNvCxnSpPr/>
          <p:nvPr/>
        </p:nvCxnSpPr>
        <p:spPr>
          <a:xfrm flipV="1">
            <a:off x="6204851" y="4299857"/>
            <a:ext cx="0" cy="961572"/>
          </a:xfrm>
          <a:prstGeom prst="straightConnector1">
            <a:avLst/>
          </a:prstGeom>
          <a:noFill/>
          <a:ln w="12700" cap="flat">
            <a:solidFill>
              <a:srgbClr val="000000"/>
            </a:solidFill>
            <a:prstDash val="solid"/>
            <a:miter lim="400000"/>
            <a:headEnd type="arrow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TextBox 13"/>
          <p:cNvSpPr txBox="1"/>
          <p:nvPr/>
        </p:nvSpPr>
        <p:spPr>
          <a:xfrm>
            <a:off x="6434271" y="4717711"/>
            <a:ext cx="597820" cy="323165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rgbClr val="1E1E1E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Effect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1E1E1E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74371" y="3447712"/>
            <a:ext cx="1422665" cy="323165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rgbClr val="1E1E1E"/>
                </a:solidFill>
                <a:latin typeface="Arial"/>
                <a:ea typeface="Arial"/>
                <a:cs typeface="Arial"/>
                <a:sym typeface="Droid Sans"/>
              </a:rPr>
              <a:t>“Good” Guides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1E1E1E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840517" y="4754566"/>
            <a:ext cx="1285809" cy="323165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rgbClr val="1E1E1E"/>
                </a:solidFill>
                <a:latin typeface="Arial"/>
                <a:ea typeface="Arial"/>
                <a:cs typeface="Arial"/>
                <a:sym typeface="Droid Sans"/>
              </a:rPr>
              <a:t>“Bad” Guides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1E1E1E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sp>
        <p:nvSpPr>
          <p:cNvPr id="18" name="TextBox 17"/>
          <p:cNvSpPr txBox="1"/>
          <p:nvPr/>
        </p:nvSpPr>
        <p:spPr>
          <a:xfrm rot="3813628">
            <a:off x="3050391" y="4362156"/>
            <a:ext cx="2540659" cy="323165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rgbClr val="1E1E1E"/>
                </a:solidFill>
                <a:latin typeface="Arial"/>
                <a:ea typeface="Arial"/>
                <a:cs typeface="Arial"/>
                <a:sym typeface="Droid Sans"/>
              </a:rPr>
              <a:t>Line cleanly divides groups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1E1E1E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92167" y="5896429"/>
            <a:ext cx="1627649" cy="323165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rgbClr val="1E1E1E"/>
                </a:solidFill>
                <a:latin typeface="Arial"/>
                <a:ea typeface="Arial"/>
                <a:cs typeface="Arial"/>
                <a:sym typeface="Droid Sans"/>
              </a:rPr>
              <a:t>Predictor (Score)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1E1E1E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sp>
        <p:nvSpPr>
          <p:cNvPr id="20" name="TextBox 19"/>
          <p:cNvSpPr txBox="1"/>
          <p:nvPr/>
        </p:nvSpPr>
        <p:spPr>
          <a:xfrm rot="16200000">
            <a:off x="1422386" y="4296382"/>
            <a:ext cx="1342715" cy="323165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rgbClr val="1E1E1E"/>
                </a:solidFill>
                <a:latin typeface="Arial"/>
                <a:ea typeface="Arial"/>
                <a:cs typeface="Arial"/>
                <a:sym typeface="Droid Sans"/>
              </a:rPr>
              <a:t>Actual Activity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1E1E1E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145724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8250896" cy="483828"/>
          </a:xfrm>
        </p:spPr>
        <p:txBody>
          <a:bodyPr/>
          <a:lstStyle/>
          <a:p>
            <a:r>
              <a:rPr lang="en-US" dirty="0" smtClean="0"/>
              <a:t>BUILDING A TRAINING</a:t>
            </a:r>
            <a:r>
              <a:rPr lang="en-US" baseline="0" dirty="0" smtClean="0"/>
              <a:t> DATA SET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EVALUATING NEGATIVE </a:t>
            </a:r>
            <a:r>
              <a:rPr lang="en-US" sz="1400" dirty="0" smtClean="0"/>
              <a:t>PREDICTORS (FEATURES)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0516315"/>
              </p:ext>
            </p:extLst>
          </p:nvPr>
        </p:nvGraphicFramePr>
        <p:xfrm>
          <a:off x="173210" y="1318937"/>
          <a:ext cx="8655828" cy="274319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163957"/>
                <a:gridCol w="2163957"/>
                <a:gridCol w="2163957"/>
                <a:gridCol w="216395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</a:rPr>
                        <a:t>DESIGN RULE</a:t>
                      </a:r>
                      <a:endParaRPr lang="en-US" sz="1200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</a:rPr>
                        <a:t>TYPE</a:t>
                      </a:r>
                      <a:endParaRPr lang="en-US" sz="1200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</a:rPr>
                        <a:t>RANGE</a:t>
                      </a:r>
                      <a:endParaRPr lang="en-US" sz="1200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</a:rPr>
                        <a:t>CONSIDERS</a:t>
                      </a:r>
                      <a:endParaRPr lang="en-US" sz="1200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NAG</a:t>
                      </a:r>
                      <a:r>
                        <a:rPr lang="en-US" sz="1400" b="0" baseline="0" dirty="0" smtClean="0">
                          <a:latin typeface="Arial"/>
                          <a:ea typeface="Arial"/>
                          <a:cs typeface="Arial"/>
                        </a:rPr>
                        <a:t> PAM (Control)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Negative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{0,1}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(PAM) Sequence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GC%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Negative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[0,1]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Sequence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err="1" smtClean="0">
                          <a:latin typeface="Arial"/>
                          <a:ea typeface="Arial"/>
                          <a:cs typeface="Arial"/>
                        </a:rPr>
                        <a:t>Homopolymer</a:t>
                      </a:r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 (N4)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Negative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{0,1}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Sequence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SNP Collision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Negative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{0,1}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Location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UUU Triplet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Negative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{0,1}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Sequence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Non-constitutive</a:t>
                      </a:r>
                      <a:r>
                        <a:rPr lang="en-US" sz="1400" b="0" baseline="0" dirty="0" smtClean="0">
                          <a:latin typeface="Arial"/>
                          <a:ea typeface="Arial"/>
                          <a:cs typeface="Arial"/>
                        </a:rPr>
                        <a:t> Transcript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Negative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{0,1}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Location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3107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8250896" cy="483828"/>
          </a:xfrm>
        </p:spPr>
        <p:txBody>
          <a:bodyPr/>
          <a:lstStyle/>
          <a:p>
            <a:r>
              <a:rPr lang="en-US" dirty="0" smtClean="0"/>
              <a:t>BUILDING A TRAINING</a:t>
            </a:r>
            <a:r>
              <a:rPr lang="en-US" baseline="0" dirty="0" smtClean="0"/>
              <a:t> DATA SET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EVALUATING POSITIVE </a:t>
            </a:r>
            <a:r>
              <a:rPr lang="en-US" sz="1400" dirty="0" smtClean="0"/>
              <a:t>PREDICTORS (FEATURES)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450282"/>
              </p:ext>
            </p:extLst>
          </p:nvPr>
        </p:nvGraphicFramePr>
        <p:xfrm>
          <a:off x="173210" y="1318935"/>
          <a:ext cx="8655828" cy="470133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519190"/>
                <a:gridCol w="1808724"/>
                <a:gridCol w="2163957"/>
                <a:gridCol w="2163957"/>
              </a:tblGrid>
              <a:tr h="47013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DESIGN RULE</a:t>
                      </a:r>
                      <a:endParaRPr lang="en-US" sz="1200" dirty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TYPE</a:t>
                      </a:r>
                      <a:endParaRPr lang="en-US" sz="1200" dirty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RANGE</a:t>
                      </a:r>
                      <a:endParaRPr lang="en-US" sz="1200" dirty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CONSIDERS</a:t>
                      </a:r>
                      <a:endParaRPr lang="en-US" sz="1200" dirty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Target gene essential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Positive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{0,1}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Location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Chari </a:t>
                      </a:r>
                      <a:r>
                        <a:rPr lang="en-US" sz="1400" b="0" i="1" dirty="0" smtClean="0">
                          <a:latin typeface="Arial"/>
                          <a:ea typeface="Arial"/>
                          <a:cs typeface="Arial"/>
                        </a:rPr>
                        <a:t>et al. </a:t>
                      </a:r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2015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Positive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[0,1]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Sequence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err="1" smtClean="0">
                          <a:latin typeface="Arial"/>
                          <a:ea typeface="Arial"/>
                          <a:cs typeface="Arial"/>
                        </a:rPr>
                        <a:t>Doench</a:t>
                      </a:r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 </a:t>
                      </a:r>
                      <a:r>
                        <a:rPr lang="en-US" sz="1400" b="0" i="1" dirty="0" smtClean="0">
                          <a:latin typeface="Arial"/>
                          <a:ea typeface="Arial"/>
                          <a:cs typeface="Arial"/>
                        </a:rPr>
                        <a:t>et al.</a:t>
                      </a:r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 2014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Positive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[0,1]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Sequence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err="1" smtClean="0">
                          <a:latin typeface="Arial"/>
                          <a:ea typeface="Arial"/>
                          <a:cs typeface="Arial"/>
                        </a:rPr>
                        <a:t>Doench</a:t>
                      </a:r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 </a:t>
                      </a:r>
                      <a:r>
                        <a:rPr lang="en-US" sz="1400" b="0" i="1" dirty="0" smtClean="0">
                          <a:latin typeface="Arial"/>
                          <a:ea typeface="Arial"/>
                          <a:cs typeface="Arial"/>
                        </a:rPr>
                        <a:t>et</a:t>
                      </a:r>
                      <a:r>
                        <a:rPr lang="en-US" sz="1400" b="0" i="1" baseline="0" dirty="0" smtClean="0">
                          <a:latin typeface="Arial"/>
                          <a:ea typeface="Arial"/>
                          <a:cs typeface="Arial"/>
                        </a:rPr>
                        <a:t> al. </a:t>
                      </a:r>
                      <a:r>
                        <a:rPr lang="en-US" sz="1400" b="0" i="0" baseline="0" dirty="0" smtClean="0">
                          <a:latin typeface="Arial"/>
                          <a:ea typeface="Arial"/>
                          <a:cs typeface="Arial"/>
                        </a:rPr>
                        <a:t>2016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Positive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[0,1]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Sequence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Hsu </a:t>
                      </a:r>
                      <a:r>
                        <a:rPr lang="en-US" sz="1400" b="0" i="1" dirty="0" smtClean="0">
                          <a:latin typeface="Arial"/>
                          <a:ea typeface="Arial"/>
                          <a:cs typeface="Arial"/>
                        </a:rPr>
                        <a:t>et al.</a:t>
                      </a:r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 2013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Positive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[0,1]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(Genome) sequence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1</a:t>
                      </a:r>
                      <a:r>
                        <a:rPr lang="en-US" sz="1400" b="0" baseline="30000" dirty="0" smtClean="0">
                          <a:latin typeface="Arial"/>
                          <a:ea typeface="Arial"/>
                          <a:cs typeface="Arial"/>
                        </a:rPr>
                        <a:t>st</a:t>
                      </a:r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 third</a:t>
                      </a:r>
                      <a:r>
                        <a:rPr lang="en-US" sz="1400" b="0" baseline="0" dirty="0" smtClean="0">
                          <a:latin typeface="Arial"/>
                          <a:ea typeface="Arial"/>
                          <a:cs typeface="Arial"/>
                        </a:rPr>
                        <a:t> CDS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Positive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{0,1}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Location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Functional domain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Positive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{0,1}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Location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Truncated guide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Positive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{0,1}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Sequence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err="1" smtClean="0">
                          <a:latin typeface="Arial"/>
                          <a:ea typeface="Arial"/>
                          <a:cs typeface="Arial"/>
                        </a:rPr>
                        <a:t>Microhomology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Positive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[0,1]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Sequence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3438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t>16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EXPERIMENT OVERVIEW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23209" cy="441721"/>
          </a:xfrm>
        </p:spPr>
        <p:txBody>
          <a:bodyPr/>
          <a:lstStyle/>
          <a:p>
            <a:r>
              <a:rPr lang="en-US" dirty="0" smtClean="0"/>
              <a:t>SUSPECTED ESSENTIAL GENE </a:t>
            </a:r>
            <a:r>
              <a:rPr lang="en-US" dirty="0" smtClean="0"/>
              <a:t>LIBRARY SCREENING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372787"/>
              </p:ext>
            </p:extLst>
          </p:nvPr>
        </p:nvGraphicFramePr>
        <p:xfrm>
          <a:off x="113350" y="1306294"/>
          <a:ext cx="8917300" cy="4770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718"/>
                <a:gridCol w="6802582"/>
              </a:tblGrid>
              <a:tr h="412657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</a:rPr>
                        <a:t>AIM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Droid Sans"/>
                        <a:cs typeface="Droid Sans"/>
                      </a:endParaRPr>
                    </a:p>
                  </a:txBody>
                  <a:tcPr>
                    <a:lnL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Target essential and neutral genes for knock-out</a:t>
                      </a:r>
                    </a:p>
                  </a:txBody>
                  <a:tcPr>
                    <a:lnL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44325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</a:rPr>
                        <a:t>EXPERIMENTAL PARAMETERS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Droid Sans"/>
                        <a:cs typeface="Droid Sans"/>
                      </a:endParaRPr>
                    </a:p>
                  </a:txBody>
                  <a:tcPr>
                    <a:lnL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l" defTabSz="584200" latinLnBrk="1" hangingPunct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Cell line: </a:t>
                      </a:r>
                      <a:r>
                        <a:rPr lang="en-US" sz="1600" b="1" u="sng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A375 melanoma </a:t>
                      </a:r>
                    </a:p>
                    <a:p>
                      <a:pPr marL="285750" indent="-285750" algn="l" defTabSz="584200" latinLnBrk="1" hangingPunct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Number of essential targets: </a:t>
                      </a:r>
                      <a:r>
                        <a:rPr lang="en-US" sz="1600" b="1" u="sng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100 genes, 3000 </a:t>
                      </a:r>
                      <a:r>
                        <a:rPr lang="en-US" sz="1600" b="1" u="sng" dirty="0" err="1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sgRNAs</a:t>
                      </a:r>
                      <a:endParaRPr lang="en-US" sz="1600" b="1" u="sng" dirty="0" smtClean="0">
                        <a:solidFill>
                          <a:schemeClr val="bg1"/>
                        </a:solidFill>
                        <a:latin typeface="Droid Sans"/>
                        <a:cs typeface="Droid Sans"/>
                        <a:sym typeface="Droid Sans"/>
                      </a:endParaRPr>
                    </a:p>
                    <a:p>
                      <a:pPr marL="285750" indent="-285750" algn="l" defTabSz="584200" latinLnBrk="1" hangingPunct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Number of neutral targets: </a:t>
                      </a:r>
                      <a:r>
                        <a:rPr lang="en-US" sz="1600" b="1" u="sng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745 genes, 7500 </a:t>
                      </a:r>
                      <a:r>
                        <a:rPr lang="en-US" sz="1600" b="1" u="sng" dirty="0" err="1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sgRNAs</a:t>
                      </a:r>
                      <a:endParaRPr lang="en-US" sz="1600" b="1" u="sng" dirty="0" smtClean="0">
                        <a:solidFill>
                          <a:schemeClr val="bg1"/>
                        </a:solidFill>
                        <a:latin typeface="Droid Sans"/>
                        <a:cs typeface="Droid Sans"/>
                        <a:sym typeface="Droid Sans"/>
                      </a:endParaRPr>
                    </a:p>
                    <a:p>
                      <a:pPr marL="285750" indent="-285750" algn="l" defTabSz="584200" latinLnBrk="1" hangingPunct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Controls: Neutral gene dataset &amp; NAG non-canonical PAM-</a:t>
                      </a:r>
                      <a:r>
                        <a:rPr lang="en-US" sz="1600" b="0" baseline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 </a:t>
                      </a: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targeting dataset</a:t>
                      </a:r>
                    </a:p>
                    <a:p>
                      <a:pPr marL="285750" indent="-285750" algn="l" defTabSz="584200" latinLnBrk="1" hangingPunct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Readout: Depletion of Next Generation Sequencing (NGS) </a:t>
                      </a:r>
                      <a:b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</a:b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reads from KO-induced cell death</a:t>
                      </a:r>
                    </a:p>
                    <a:p>
                      <a:pPr marL="285750" indent="-285750" algn="l" defTabSz="584200" latinLnBrk="1" hangingPunct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Study modeled after </a:t>
                      </a:r>
                      <a:r>
                        <a:rPr lang="en-US" sz="1600" b="1" u="sng" dirty="0" err="1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Shalem</a:t>
                      </a:r>
                      <a:r>
                        <a:rPr lang="en-US" sz="1600" b="1" u="sng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 et al. (2014)</a:t>
                      </a:r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 </a:t>
                      </a: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depletion library</a:t>
                      </a:r>
                    </a:p>
                    <a:p>
                      <a:pPr marL="285750" indent="-285750" algn="l" defTabSz="584200" latinLnBrk="1" hangingPunct="0">
                        <a:lnSpc>
                          <a:spcPct val="150000"/>
                        </a:lnSpc>
                        <a:buFont typeface="Arial"/>
                        <a:buChar char="•"/>
                      </a:pPr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Blind study </a:t>
                      </a: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analysis independent of bench</a:t>
                      </a:r>
                      <a:r>
                        <a:rPr lang="en-US" sz="1600" b="0" baseline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  <a:sym typeface="Droid Sans"/>
                        </a:rPr>
                        <a:t> work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Droid Sans"/>
                        <a:cs typeface="Droid Sans"/>
                      </a:endParaRPr>
                    </a:p>
                  </a:txBody>
                  <a:tcPr>
                    <a:lnL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400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</a:rPr>
                        <a:t>COLLABORATOR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Droid Sans"/>
                        <a:cs typeface="Droid Sans"/>
                      </a:endParaRPr>
                    </a:p>
                  </a:txBody>
                  <a:tcPr>
                    <a:lnL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</a:rPr>
                        <a:t>ERIC RHODES</a:t>
                      </a:r>
                    </a:p>
                    <a:p>
                      <a:pPr algn="l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</a:rPr>
                        <a:t>JON MOORE</a:t>
                      </a:r>
                    </a:p>
                    <a:p>
                      <a:pPr algn="l"/>
                      <a:r>
                        <a:rPr lang="en-US" sz="1400" b="0" dirty="0" smtClean="0">
                          <a:solidFill>
                            <a:schemeClr val="bg1"/>
                          </a:solidFill>
                          <a:latin typeface="Droid Sans"/>
                          <a:cs typeface="Droid Sans"/>
                        </a:rPr>
                        <a:t>BENEDICT CROSS</a:t>
                      </a:r>
                      <a:endParaRPr lang="en-US" sz="1400" b="0" dirty="0">
                        <a:solidFill>
                          <a:schemeClr val="bg1"/>
                        </a:solidFill>
                        <a:latin typeface="Droid Sans"/>
                        <a:cs typeface="Droid Sans"/>
                      </a:endParaRPr>
                    </a:p>
                  </a:txBody>
                  <a:tcPr>
                    <a:lnL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>
                          <a:lumMod val="50000"/>
                          <a:lumOff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12" name="Picture 11" descr="Horizon-logo-RGB(2015).eps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2218" y="5342746"/>
            <a:ext cx="2068649" cy="62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09087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t>17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ASSAY</a:t>
            </a:r>
            <a:r>
              <a:rPr lang="en-US" dirty="0" smtClean="0"/>
              <a:t> </a:t>
            </a:r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70634" y="625079"/>
            <a:ext cx="7700022" cy="441721"/>
          </a:xfrm>
        </p:spPr>
        <p:txBody>
          <a:bodyPr/>
          <a:lstStyle/>
          <a:p>
            <a:r>
              <a:rPr lang="en-US" dirty="0" smtClean="0"/>
              <a:t>THOUSANDS OF GENES TESTED IN PARALLEL</a:t>
            </a:r>
            <a:endParaRPr lang="en-US" dirty="0"/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82" y="3260365"/>
            <a:ext cx="1115819" cy="2194934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610" y="3260365"/>
            <a:ext cx="2549395" cy="2377440"/>
          </a:xfrm>
          <a:prstGeom prst="rect">
            <a:avLst/>
          </a:prstGeom>
        </p:spPr>
      </p:pic>
      <p:sp>
        <p:nvSpPr>
          <p:cNvPr id="49" name="Right Arrow 48"/>
          <p:cNvSpPr/>
          <p:nvPr/>
        </p:nvSpPr>
        <p:spPr>
          <a:xfrm>
            <a:off x="5613896" y="4133586"/>
            <a:ext cx="614267" cy="685938"/>
          </a:xfrm>
          <a:prstGeom prst="rightArrow">
            <a:avLst/>
          </a:prstGeom>
          <a:solidFill>
            <a:srgbClr val="15ACE4"/>
          </a:solidFill>
          <a:ln w="3175" cap="flat">
            <a:solidFill>
              <a:srgbClr val="2291CD"/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Helvetica Light"/>
            </a:endParaRP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793" y="3260365"/>
            <a:ext cx="2587435" cy="237744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4715116" y="5637805"/>
            <a:ext cx="3066125" cy="692497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584200" latinLnBrk="1" hangingPunct="0"/>
            <a:r>
              <a:rPr lang="en-US" sz="2400" b="1" dirty="0" smtClean="0">
                <a:solidFill>
                  <a:srgbClr val="15ACE4"/>
                </a:solidFill>
                <a:sym typeface="Droid Sans"/>
              </a:rPr>
              <a:t>READ DEPLETION </a:t>
            </a:r>
          </a:p>
          <a:p>
            <a:pPr algn="ctr" defTabSz="584200" latinLnBrk="1" hangingPunct="0"/>
            <a:r>
              <a:rPr lang="en-US" sz="1600" dirty="0" smtClean="0">
                <a:solidFill>
                  <a:schemeClr val="bg1"/>
                </a:solidFill>
                <a:sym typeface="Droid Sans"/>
              </a:rPr>
              <a:t>represents </a:t>
            </a:r>
            <a:r>
              <a:rPr lang="en-US" sz="1600" dirty="0" err="1" smtClean="0">
                <a:solidFill>
                  <a:schemeClr val="bg1"/>
                </a:solidFill>
                <a:sym typeface="Droid Sans"/>
              </a:rPr>
              <a:t>sgRNA</a:t>
            </a:r>
            <a:r>
              <a:rPr lang="en-US" sz="1600" dirty="0" smtClean="0">
                <a:solidFill>
                  <a:schemeClr val="bg1"/>
                </a:solidFill>
                <a:sym typeface="Droid Sans"/>
              </a:rPr>
              <a:t> efficacy</a:t>
            </a:r>
            <a:endParaRPr lang="en-US" sz="1600" dirty="0">
              <a:solidFill>
                <a:schemeClr val="bg1"/>
              </a:solidFill>
              <a:sym typeface="Droid Sans"/>
            </a:endParaRPr>
          </a:p>
        </p:txBody>
      </p:sp>
      <p:sp>
        <p:nvSpPr>
          <p:cNvPr id="56" name="Shape 375"/>
          <p:cNvSpPr/>
          <p:nvPr/>
        </p:nvSpPr>
        <p:spPr>
          <a:xfrm>
            <a:off x="8565957" y="608969"/>
            <a:ext cx="429853" cy="429853"/>
          </a:xfrm>
          <a:prstGeom prst="ellipse">
            <a:avLst/>
          </a:prstGeom>
          <a:solidFill>
            <a:srgbClr val="EA2C64"/>
          </a:solidFill>
          <a:ln w="3175"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>
              <a:defRPr sz="1400" b="1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GB" b="0" dirty="0" smtClean="0"/>
              <a:t>2x</a:t>
            </a:r>
            <a:endParaRPr b="0" dirty="0"/>
          </a:p>
        </p:txBody>
      </p:sp>
      <p:grpSp>
        <p:nvGrpSpPr>
          <p:cNvPr id="45" name="Group 44"/>
          <p:cNvGrpSpPr/>
          <p:nvPr/>
        </p:nvGrpSpPr>
        <p:grpSpPr>
          <a:xfrm>
            <a:off x="-55615" y="1195183"/>
            <a:ext cx="9158245" cy="1931945"/>
            <a:chOff x="531475" y="1880203"/>
            <a:chExt cx="11393663" cy="2403514"/>
          </a:xfrm>
        </p:grpSpPr>
        <p:sp>
          <p:nvSpPr>
            <p:cNvPr id="48" name="Shape 351"/>
            <p:cNvSpPr/>
            <p:nvPr/>
          </p:nvSpPr>
          <p:spPr>
            <a:xfrm>
              <a:off x="782064" y="2599307"/>
              <a:ext cx="823222" cy="533401"/>
            </a:xfrm>
            <a:prstGeom prst="rect">
              <a:avLst/>
            </a:prstGeom>
            <a:solidFill>
              <a:srgbClr val="53585F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51" name="Shape 352"/>
            <p:cNvSpPr/>
            <p:nvPr/>
          </p:nvSpPr>
          <p:spPr>
            <a:xfrm>
              <a:off x="531475" y="2024092"/>
              <a:ext cx="1310683" cy="55520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38100" tIns="38100" rIns="38100" bIns="38100" anchor="ctr">
              <a:spAutoFit/>
            </a:bodyPr>
            <a:lstStyle/>
            <a:p>
              <a:pPr algn="ctr">
                <a:defRPr sz="1500" b="1">
                  <a:solidFill>
                    <a:srgbClr val="000000"/>
                  </a:solidFill>
                </a:defRPr>
              </a:pPr>
              <a:r>
                <a:rPr sz="1200" dirty="0"/>
                <a:t>OLIGO</a:t>
              </a:r>
            </a:p>
            <a:p>
              <a:pPr algn="ctr">
                <a:defRPr sz="1500" b="1">
                  <a:solidFill>
                    <a:srgbClr val="000000"/>
                  </a:solidFill>
                </a:defRPr>
              </a:pPr>
              <a:r>
                <a:rPr sz="1200" dirty="0"/>
                <a:t>SYNTHESIS</a:t>
              </a:r>
            </a:p>
          </p:txBody>
        </p:sp>
        <p:sp>
          <p:nvSpPr>
            <p:cNvPr id="52" name="Shape 353"/>
            <p:cNvSpPr/>
            <p:nvPr/>
          </p:nvSpPr>
          <p:spPr>
            <a:xfrm>
              <a:off x="2351074" y="2599307"/>
              <a:ext cx="823223" cy="533401"/>
            </a:xfrm>
            <a:prstGeom prst="rect">
              <a:avLst/>
            </a:prstGeom>
            <a:solidFill>
              <a:srgbClr val="53585F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53" name="Shape 354"/>
            <p:cNvSpPr/>
            <p:nvPr/>
          </p:nvSpPr>
          <p:spPr>
            <a:xfrm>
              <a:off x="2241247" y="1932869"/>
              <a:ext cx="1042878" cy="55520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>
              <a:spAutoFit/>
            </a:bodyPr>
            <a:lstStyle>
              <a:lvl1pPr>
                <a:defRPr sz="1500" b="1">
                  <a:solidFill>
                    <a:srgbClr val="000000"/>
                  </a:solidFill>
                </a:defRPr>
              </a:lvl1pPr>
            </a:lstStyle>
            <a:p>
              <a:pPr algn="ctr"/>
              <a:r>
                <a:rPr sz="1200" dirty="0"/>
                <a:t>PLASMID CLONING</a:t>
              </a:r>
            </a:p>
          </p:txBody>
        </p:sp>
        <p:sp>
          <p:nvSpPr>
            <p:cNvPr id="55" name="Shape 355"/>
            <p:cNvSpPr/>
            <p:nvPr/>
          </p:nvSpPr>
          <p:spPr>
            <a:xfrm>
              <a:off x="3253560" y="2248539"/>
              <a:ext cx="1258531" cy="55520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>
              <a:spAutoFit/>
            </a:bodyPr>
            <a:lstStyle/>
            <a:p>
              <a:pPr algn="ctr">
                <a:defRPr sz="1500" b="1">
                  <a:solidFill>
                    <a:srgbClr val="000000"/>
                  </a:solidFill>
                </a:defRPr>
              </a:pPr>
              <a:r>
                <a:rPr sz="1200" dirty="0"/>
                <a:t>VIRAL</a:t>
              </a:r>
            </a:p>
            <a:p>
              <a:pPr algn="ctr">
                <a:defRPr sz="1500" b="1">
                  <a:solidFill>
                    <a:srgbClr val="000000"/>
                  </a:solidFill>
                </a:defRPr>
              </a:pPr>
              <a:r>
                <a:rPr sz="1200" dirty="0"/>
                <a:t>PACKAGING</a:t>
              </a:r>
            </a:p>
          </p:txBody>
        </p:sp>
        <p:sp>
          <p:nvSpPr>
            <p:cNvPr id="57" name="Shape 356"/>
            <p:cNvSpPr/>
            <p:nvPr/>
          </p:nvSpPr>
          <p:spPr>
            <a:xfrm>
              <a:off x="6418318" y="2599307"/>
              <a:ext cx="823222" cy="533401"/>
            </a:xfrm>
            <a:prstGeom prst="rect">
              <a:avLst/>
            </a:prstGeom>
            <a:solidFill>
              <a:srgbClr val="53585F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58" name="Shape 357"/>
            <p:cNvSpPr/>
            <p:nvPr/>
          </p:nvSpPr>
          <p:spPr>
            <a:xfrm>
              <a:off x="4209369" y="2875676"/>
              <a:ext cx="823223" cy="55520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>
              <a:spAutoFit/>
            </a:bodyPr>
            <a:lstStyle>
              <a:lvl1pPr>
                <a:defRPr sz="1500" b="1">
                  <a:solidFill>
                    <a:srgbClr val="000000"/>
                  </a:solidFill>
                </a:defRPr>
              </a:lvl1pPr>
            </a:lstStyle>
            <a:p>
              <a:pPr algn="ctr"/>
              <a:r>
                <a:rPr sz="1200" dirty="0"/>
                <a:t>INFECT CELLS</a:t>
              </a:r>
            </a:p>
          </p:txBody>
        </p:sp>
        <p:sp>
          <p:nvSpPr>
            <p:cNvPr id="59" name="Shape 358"/>
            <p:cNvSpPr/>
            <p:nvPr/>
          </p:nvSpPr>
          <p:spPr>
            <a:xfrm>
              <a:off x="7972154" y="2599307"/>
              <a:ext cx="823223" cy="533401"/>
            </a:xfrm>
            <a:prstGeom prst="rect">
              <a:avLst/>
            </a:prstGeom>
            <a:solidFill>
              <a:srgbClr val="53585F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60" name="Shape 359"/>
            <p:cNvSpPr/>
            <p:nvPr/>
          </p:nvSpPr>
          <p:spPr>
            <a:xfrm>
              <a:off x="1622094" y="2866007"/>
              <a:ext cx="731222" cy="1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headEnd type="oval"/>
              <a:tailEnd type="triangle"/>
            </a:ln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61" name="Shape 360"/>
            <p:cNvSpPr/>
            <p:nvPr/>
          </p:nvSpPr>
          <p:spPr>
            <a:xfrm>
              <a:off x="3191105" y="2866007"/>
              <a:ext cx="2133665" cy="1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headEnd type="oval"/>
              <a:tailEnd type="triangle"/>
            </a:ln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62" name="Shape 361"/>
            <p:cNvSpPr/>
            <p:nvPr/>
          </p:nvSpPr>
          <p:spPr>
            <a:xfrm>
              <a:off x="5405308" y="2866007"/>
              <a:ext cx="902809" cy="1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headEnd type="oval"/>
              <a:tailEnd type="triangle"/>
            </a:ln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63" name="Shape 362"/>
            <p:cNvSpPr/>
            <p:nvPr/>
          </p:nvSpPr>
          <p:spPr>
            <a:xfrm>
              <a:off x="5426773" y="2589069"/>
              <a:ext cx="823223" cy="28717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>
              <a:spAutoFit/>
            </a:bodyPr>
            <a:lstStyle>
              <a:lvl1pPr>
                <a:defRPr sz="1100">
                  <a:solidFill>
                    <a:srgbClr val="000000"/>
                  </a:solidFill>
                </a:defRPr>
              </a:lvl1pPr>
            </a:lstStyle>
            <a:p>
              <a:pPr algn="ctr"/>
              <a:r>
                <a:rPr sz="1000" dirty="0"/>
                <a:t>3 days</a:t>
              </a:r>
            </a:p>
          </p:txBody>
        </p:sp>
        <p:sp>
          <p:nvSpPr>
            <p:cNvPr id="64" name="Shape 363"/>
            <p:cNvSpPr/>
            <p:nvPr/>
          </p:nvSpPr>
          <p:spPr>
            <a:xfrm>
              <a:off x="7285315" y="2873797"/>
              <a:ext cx="680323" cy="1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headEnd type="oval"/>
              <a:tailEnd type="triangle"/>
            </a:ln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65" name="Shape 364"/>
            <p:cNvSpPr/>
            <p:nvPr/>
          </p:nvSpPr>
          <p:spPr>
            <a:xfrm>
              <a:off x="7972154" y="1928282"/>
              <a:ext cx="823223" cy="55520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>
              <a:spAutoFit/>
            </a:bodyPr>
            <a:lstStyle>
              <a:lvl1pPr>
                <a:defRPr sz="1500" b="1">
                  <a:solidFill>
                    <a:srgbClr val="000000"/>
                  </a:solidFill>
                </a:defRPr>
              </a:lvl1pPr>
            </a:lstStyle>
            <a:p>
              <a:pPr algn="ctr"/>
              <a:r>
                <a:rPr sz="1200" dirty="0"/>
                <a:t>‘Day 0’ START</a:t>
              </a:r>
            </a:p>
          </p:txBody>
        </p:sp>
        <p:grpSp>
          <p:nvGrpSpPr>
            <p:cNvPr id="66" name="Group 367"/>
            <p:cNvGrpSpPr/>
            <p:nvPr/>
          </p:nvGrpSpPr>
          <p:grpSpPr>
            <a:xfrm>
              <a:off x="4652625" y="1880203"/>
              <a:ext cx="1369841" cy="956552"/>
              <a:chOff x="-137897" y="166428"/>
              <a:chExt cx="1369840" cy="956551"/>
            </a:xfrm>
          </p:grpSpPr>
          <p:sp>
            <p:nvSpPr>
              <p:cNvPr id="82" name="Shape 365"/>
              <p:cNvSpPr/>
              <p:nvPr/>
            </p:nvSpPr>
            <p:spPr>
              <a:xfrm>
                <a:off x="-137897" y="166428"/>
                <a:ext cx="1369840" cy="555206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/>
              <a:p>
                <a:pPr algn="ctr">
                  <a:defRPr sz="1500" b="1">
                    <a:solidFill>
                      <a:srgbClr val="000000"/>
                    </a:solidFill>
                  </a:defRPr>
                </a:pPr>
                <a:r>
                  <a:rPr sz="1200" dirty="0"/>
                  <a:t>DRUG</a:t>
                </a:r>
              </a:p>
              <a:p>
                <a:pPr algn="ctr">
                  <a:defRPr sz="1500" b="1">
                    <a:solidFill>
                      <a:srgbClr val="000000"/>
                    </a:solidFill>
                  </a:defRPr>
                </a:pPr>
                <a:r>
                  <a:rPr sz="1200" dirty="0"/>
                  <a:t>SELECTION</a:t>
                </a:r>
              </a:p>
            </p:txBody>
          </p:sp>
          <p:sp>
            <p:nvSpPr>
              <p:cNvPr id="83" name="Shape 366"/>
              <p:cNvSpPr/>
              <p:nvPr/>
            </p:nvSpPr>
            <p:spPr>
              <a:xfrm>
                <a:off x="556361" y="721634"/>
                <a:ext cx="0" cy="401345"/>
              </a:xfrm>
              <a:prstGeom prst="line">
                <a:avLst/>
              </a:prstGeom>
              <a:noFill/>
              <a:ln w="25400" cap="flat">
                <a:solidFill>
                  <a:srgbClr val="F39451"/>
                </a:solidFill>
                <a:prstDash val="solid"/>
                <a:miter lim="400000"/>
                <a:headEnd type="oval" w="med" len="med"/>
                <a:tailEnd type="triangle" w="med" len="med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>
                  <a:defRPr sz="2200">
                    <a:solidFill>
                      <a:srgbClr val="000000"/>
                    </a:solidFill>
                    <a:latin typeface="+mj-lt"/>
                    <a:ea typeface="+mj-ea"/>
                    <a:cs typeface="+mj-cs"/>
                    <a:sym typeface="Helvetica Light"/>
                  </a:defRPr>
                </a:pPr>
                <a:endParaRPr sz="2400"/>
              </a:p>
            </p:txBody>
          </p:sp>
        </p:grpSp>
        <p:sp>
          <p:nvSpPr>
            <p:cNvPr id="67" name="Shape 368"/>
            <p:cNvSpPr/>
            <p:nvPr/>
          </p:nvSpPr>
          <p:spPr>
            <a:xfrm>
              <a:off x="9504839" y="2591642"/>
              <a:ext cx="823223" cy="533401"/>
            </a:xfrm>
            <a:prstGeom prst="rect">
              <a:avLst/>
            </a:prstGeom>
            <a:solidFill>
              <a:srgbClr val="53585F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68" name="Shape 369"/>
            <p:cNvSpPr/>
            <p:nvPr/>
          </p:nvSpPr>
          <p:spPr>
            <a:xfrm>
              <a:off x="8818001" y="2866132"/>
              <a:ext cx="680323" cy="1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headEnd type="oval"/>
              <a:tailEnd type="triangle"/>
            </a:ln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69" name="Shape 370"/>
            <p:cNvSpPr/>
            <p:nvPr/>
          </p:nvSpPr>
          <p:spPr>
            <a:xfrm>
              <a:off x="9504840" y="2035488"/>
              <a:ext cx="823223" cy="32546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>
              <a:spAutoFit/>
            </a:bodyPr>
            <a:lstStyle>
              <a:lvl1pPr>
                <a:defRPr sz="1500" b="1">
                  <a:solidFill>
                    <a:srgbClr val="000000"/>
                  </a:solidFill>
                </a:defRPr>
              </a:lvl1pPr>
            </a:lstStyle>
            <a:p>
              <a:pPr algn="ctr"/>
              <a:r>
                <a:rPr sz="1200" dirty="0"/>
                <a:t>Day 12</a:t>
              </a:r>
            </a:p>
          </p:txBody>
        </p:sp>
        <p:sp>
          <p:nvSpPr>
            <p:cNvPr id="70" name="Shape 371"/>
            <p:cNvSpPr/>
            <p:nvPr/>
          </p:nvSpPr>
          <p:spPr>
            <a:xfrm>
              <a:off x="11037525" y="2591642"/>
              <a:ext cx="823223" cy="533401"/>
            </a:xfrm>
            <a:prstGeom prst="rect">
              <a:avLst/>
            </a:prstGeom>
            <a:solidFill>
              <a:srgbClr val="53585F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71" name="Shape 372"/>
            <p:cNvSpPr/>
            <p:nvPr/>
          </p:nvSpPr>
          <p:spPr>
            <a:xfrm>
              <a:off x="10350686" y="2866132"/>
              <a:ext cx="680323" cy="1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headEnd type="oval"/>
              <a:tailEnd type="triangle"/>
            </a:ln>
          </p:spPr>
          <p:txBody>
            <a:bodyPr lIns="38100" tIns="38100" rIns="38100" bIns="38100" anchor="ctr"/>
            <a:lstStyle/>
            <a:p>
              <a:pPr>
                <a:defRPr sz="2200"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Helvetica Light"/>
                </a:defRPr>
              </a:pPr>
              <a:endParaRPr sz="2400"/>
            </a:p>
          </p:txBody>
        </p:sp>
        <p:sp>
          <p:nvSpPr>
            <p:cNvPr id="72" name="Shape 373"/>
            <p:cNvSpPr/>
            <p:nvPr/>
          </p:nvSpPr>
          <p:spPr>
            <a:xfrm>
              <a:off x="11037525" y="2035488"/>
              <a:ext cx="823223" cy="32546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>
              <a:spAutoFit/>
            </a:bodyPr>
            <a:lstStyle>
              <a:lvl1pPr>
                <a:defRPr sz="1500" b="1">
                  <a:solidFill>
                    <a:srgbClr val="000000"/>
                  </a:solidFill>
                </a:defRPr>
              </a:lvl1pPr>
            </a:lstStyle>
            <a:p>
              <a:pPr algn="ctr"/>
              <a:r>
                <a:rPr sz="1200" dirty="0"/>
                <a:t>Day 24</a:t>
              </a:r>
            </a:p>
          </p:txBody>
        </p:sp>
        <p:sp>
          <p:nvSpPr>
            <p:cNvPr id="73" name="Shape 374"/>
            <p:cNvSpPr/>
            <p:nvPr/>
          </p:nvSpPr>
          <p:spPr>
            <a:xfrm>
              <a:off x="6418318" y="2047741"/>
              <a:ext cx="823222" cy="325466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>
              <a:spAutoFit/>
            </a:bodyPr>
            <a:lstStyle>
              <a:lvl1pPr>
                <a:defRPr sz="1500" b="1">
                  <a:solidFill>
                    <a:srgbClr val="000000"/>
                  </a:solidFill>
                </a:defRPr>
              </a:lvl1pPr>
            </a:lstStyle>
            <a:p>
              <a:pPr algn="ctr"/>
              <a:r>
                <a:rPr sz="1200" dirty="0"/>
                <a:t>Day -4</a:t>
              </a:r>
            </a:p>
          </p:txBody>
        </p:sp>
        <p:sp>
          <p:nvSpPr>
            <p:cNvPr id="74" name="Shape 375"/>
            <p:cNvSpPr/>
            <p:nvPr/>
          </p:nvSpPr>
          <p:spPr>
            <a:xfrm>
              <a:off x="2316829" y="3361856"/>
              <a:ext cx="921859" cy="921861"/>
            </a:xfrm>
            <a:prstGeom prst="ellipse">
              <a:avLst/>
            </a:prstGeom>
            <a:solidFill>
              <a:srgbClr val="308E47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/>
            <a:lstStyle>
              <a:lvl1pPr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1100" dirty="0"/>
                <a:t>NGS 1</a:t>
              </a:r>
            </a:p>
          </p:txBody>
        </p:sp>
        <p:sp>
          <p:nvSpPr>
            <p:cNvPr id="75" name="Shape 376"/>
            <p:cNvSpPr/>
            <p:nvPr/>
          </p:nvSpPr>
          <p:spPr>
            <a:xfrm>
              <a:off x="7937908" y="3361856"/>
              <a:ext cx="921859" cy="921861"/>
            </a:xfrm>
            <a:prstGeom prst="ellipse">
              <a:avLst/>
            </a:prstGeom>
            <a:solidFill>
              <a:srgbClr val="308E47"/>
            </a:solidFill>
            <a:ln w="3175">
              <a:noFill/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/>
            <a:lstStyle>
              <a:lvl1pPr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1100"/>
                <a:t>NGS 3</a:t>
              </a:r>
            </a:p>
          </p:txBody>
        </p:sp>
        <p:sp>
          <p:nvSpPr>
            <p:cNvPr id="76" name="Shape 377"/>
            <p:cNvSpPr/>
            <p:nvPr/>
          </p:nvSpPr>
          <p:spPr>
            <a:xfrm>
              <a:off x="6384072" y="3333046"/>
              <a:ext cx="921859" cy="921861"/>
            </a:xfrm>
            <a:prstGeom prst="ellipse">
              <a:avLst/>
            </a:prstGeom>
            <a:solidFill>
              <a:srgbClr val="308E47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/>
            <a:lstStyle>
              <a:lvl1pPr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1100"/>
                <a:t>NGS 2</a:t>
              </a:r>
            </a:p>
          </p:txBody>
        </p:sp>
        <p:sp>
          <p:nvSpPr>
            <p:cNvPr id="77" name="Shape 378"/>
            <p:cNvSpPr/>
            <p:nvPr/>
          </p:nvSpPr>
          <p:spPr>
            <a:xfrm>
              <a:off x="9470594" y="3354190"/>
              <a:ext cx="921859" cy="921861"/>
            </a:xfrm>
            <a:prstGeom prst="ellipse">
              <a:avLst/>
            </a:prstGeom>
            <a:solidFill>
              <a:srgbClr val="308E47"/>
            </a:solidFill>
            <a:ln w="3175">
              <a:noFill/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/>
            <a:lstStyle>
              <a:lvl1pPr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1100"/>
                <a:t>NGS 4</a:t>
              </a:r>
            </a:p>
          </p:txBody>
        </p:sp>
        <p:sp>
          <p:nvSpPr>
            <p:cNvPr id="78" name="Shape 379"/>
            <p:cNvSpPr/>
            <p:nvPr/>
          </p:nvSpPr>
          <p:spPr>
            <a:xfrm>
              <a:off x="11003279" y="3354190"/>
              <a:ext cx="921859" cy="921861"/>
            </a:xfrm>
            <a:prstGeom prst="ellipse">
              <a:avLst/>
            </a:prstGeom>
            <a:solidFill>
              <a:srgbClr val="308E47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/>
            <a:lstStyle>
              <a:lvl1pPr>
                <a:defRPr sz="1400" b="1">
                  <a:solidFill>
                    <a:srgbClr val="FFFFFF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rPr sz="1100"/>
                <a:t>NGS 5</a:t>
              </a:r>
            </a:p>
          </p:txBody>
        </p:sp>
        <p:sp>
          <p:nvSpPr>
            <p:cNvPr id="79" name="Shape 380"/>
            <p:cNvSpPr/>
            <p:nvPr/>
          </p:nvSpPr>
          <p:spPr>
            <a:xfrm>
              <a:off x="7178800" y="2581866"/>
              <a:ext cx="823222" cy="28717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>
              <a:spAutoFit/>
            </a:bodyPr>
            <a:lstStyle>
              <a:lvl1pPr>
                <a:defRPr sz="1100">
                  <a:solidFill>
                    <a:srgbClr val="000000"/>
                  </a:solidFill>
                </a:defRPr>
              </a:lvl1pPr>
            </a:lstStyle>
            <a:p>
              <a:pPr algn="ctr"/>
              <a:r>
                <a:rPr sz="1000" dirty="0"/>
                <a:t>4 days</a:t>
              </a:r>
            </a:p>
          </p:txBody>
        </p:sp>
        <p:sp>
          <p:nvSpPr>
            <p:cNvPr id="80" name="Shape 381"/>
            <p:cNvSpPr/>
            <p:nvPr/>
          </p:nvSpPr>
          <p:spPr>
            <a:xfrm>
              <a:off x="8755218" y="2581866"/>
              <a:ext cx="823222" cy="28717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>
              <a:spAutoFit/>
            </a:bodyPr>
            <a:lstStyle>
              <a:lvl1pPr>
                <a:defRPr sz="1100">
                  <a:solidFill>
                    <a:srgbClr val="000000"/>
                  </a:solidFill>
                </a:defRPr>
              </a:lvl1pPr>
            </a:lstStyle>
            <a:p>
              <a:pPr algn="ctr"/>
              <a:r>
                <a:rPr sz="1000" dirty="0"/>
                <a:t>12 days</a:t>
              </a:r>
            </a:p>
          </p:txBody>
        </p:sp>
        <p:sp>
          <p:nvSpPr>
            <p:cNvPr id="81" name="Shape 382"/>
            <p:cNvSpPr/>
            <p:nvPr/>
          </p:nvSpPr>
          <p:spPr>
            <a:xfrm>
              <a:off x="10271183" y="2581866"/>
              <a:ext cx="823222" cy="287175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38100" tIns="38100" rIns="38100" bIns="38100" anchor="ctr">
              <a:spAutoFit/>
            </a:bodyPr>
            <a:lstStyle>
              <a:lvl1pPr>
                <a:defRPr sz="1100">
                  <a:solidFill>
                    <a:srgbClr val="000000"/>
                  </a:solidFill>
                </a:defRPr>
              </a:lvl1pPr>
            </a:lstStyle>
            <a:p>
              <a:pPr algn="ctr"/>
              <a:r>
                <a:rPr sz="1000" dirty="0"/>
                <a:t>12 days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81033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51128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EXAMPLE DISTRIBUTION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HIGH VARIANCE OBSERVED WITH SHIFTS IN MEDIAN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pic>
        <p:nvPicPr>
          <p:cNvPr id="6" name="Picture 5" descr="uuu_in_protospacer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r="31059" b="50000"/>
          <a:stretch/>
        </p:blipFill>
        <p:spPr>
          <a:xfrm>
            <a:off x="1669143" y="1242714"/>
            <a:ext cx="5699625" cy="472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305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t>2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DESKTOP GENETICS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HELPING YOU MANIPULATE GENOMES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223" y="1475618"/>
            <a:ext cx="8373335" cy="48558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46847" y="4629548"/>
            <a:ext cx="1701262" cy="261610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Arial"/>
                <a:ea typeface="+mn-ea"/>
                <a:cs typeface="Arial"/>
                <a:sym typeface="Droid Sans"/>
              </a:rPr>
              <a:t>WWW</a:t>
            </a:r>
            <a:r>
              <a:rPr lang="en-US" sz="1200" dirty="0">
                <a:solidFill>
                  <a:schemeClr val="accent4"/>
                </a:solidFill>
                <a:latin typeface="Arial"/>
                <a:cs typeface="Arial"/>
                <a:sym typeface="Droid Sans"/>
              </a:rPr>
              <a:t>.</a:t>
            </a:r>
            <a:r>
              <a:rPr kumimoji="0" lang="en-US" sz="1200" b="0" i="0" u="none" strike="noStrike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FillTx/>
                <a:latin typeface="Arial"/>
                <a:ea typeface="+mn-ea"/>
                <a:cs typeface="Arial"/>
                <a:sym typeface="Droid Sans"/>
              </a:rPr>
              <a:t>DESKGEN.COM</a:t>
            </a:r>
            <a:endParaRPr kumimoji="0" lang="en-US" sz="1200" b="0" i="0" u="none" strike="noStrike" cap="none" spc="0" normalizeH="0" baseline="0" dirty="0">
              <a:ln>
                <a:noFill/>
              </a:ln>
              <a:solidFill>
                <a:schemeClr val="accent4"/>
              </a:solidFill>
              <a:effectLst/>
              <a:uFillTx/>
              <a:latin typeface="Arial"/>
              <a:ea typeface="+mn-ea"/>
              <a:cs typeface="Arial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159676489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8250896" cy="483828"/>
          </a:xfrm>
        </p:spPr>
        <p:txBody>
          <a:bodyPr/>
          <a:lstStyle/>
          <a:p>
            <a:r>
              <a:rPr lang="en-US" dirty="0" smtClean="0"/>
              <a:t>NEGATIVE PREDICTORS WORK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EFFECTIVELY ELIMINATE BAD GUIDES (NO WASTE)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085506"/>
              </p:ext>
            </p:extLst>
          </p:nvPr>
        </p:nvGraphicFramePr>
        <p:xfrm>
          <a:off x="173210" y="1318937"/>
          <a:ext cx="8655830" cy="274319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231323"/>
                <a:gridCol w="1231009"/>
                <a:gridCol w="1731166"/>
                <a:gridCol w="1731166"/>
                <a:gridCol w="173116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/>
                          </a:solidFill>
                        </a:rPr>
                        <a:t>DESIGN RULE</a:t>
                      </a:r>
                      <a:endParaRPr lang="en-US" sz="1200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/>
                          </a:solidFill>
                        </a:rPr>
                        <a:t>TYPE</a:t>
                      </a:r>
                      <a:endParaRPr lang="en-US" sz="1200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/>
                          </a:solidFill>
                        </a:rPr>
                        <a:t>RANGE</a:t>
                      </a:r>
                      <a:endParaRPr lang="en-US" sz="1200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/>
                          </a:solidFill>
                        </a:rPr>
                        <a:t>CONSIDERS</a:t>
                      </a:r>
                      <a:endParaRPr lang="en-US" sz="1200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/>
                          </a:solidFill>
                        </a:rPr>
                        <a:t>RESULT</a:t>
                      </a:r>
                      <a:endParaRPr lang="en-US" sz="1200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/>
                        <a:t>NAG</a:t>
                      </a:r>
                      <a:r>
                        <a:rPr lang="en-US" sz="1400" b="0" baseline="0" dirty="0" smtClean="0"/>
                        <a:t> PAM (Control)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Negative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{0,1}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(PAM) Sequence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accent6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en-US" sz="1400" b="0" dirty="0" smtClean="0">
                        <a:solidFill>
                          <a:schemeClr val="accent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/>
                        <a:t>GC%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Negative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[0,1]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Sequence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accent6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en-US" sz="1400" b="0" dirty="0" smtClean="0">
                        <a:solidFill>
                          <a:schemeClr val="accent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err="1" smtClean="0"/>
                        <a:t>Homopolymer</a:t>
                      </a:r>
                      <a:r>
                        <a:rPr lang="en-US" sz="1400" b="0" dirty="0" smtClean="0"/>
                        <a:t> (N4)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Negative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{0,1}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Sequence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accent6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en-US" sz="1400" b="0" dirty="0" smtClean="0">
                        <a:solidFill>
                          <a:schemeClr val="accent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/>
                        <a:t>SNP Collision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Negative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{0,1}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Location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accent6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en-US" sz="1400" b="0" dirty="0" smtClean="0">
                        <a:solidFill>
                          <a:schemeClr val="accent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/>
                        <a:t>UUU Triplet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Negative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{0,1}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Sequence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accent6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en-US" sz="1400" b="0" dirty="0" smtClean="0">
                        <a:solidFill>
                          <a:schemeClr val="accent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/>
                        <a:t>Non-constitutive</a:t>
                      </a:r>
                      <a:r>
                        <a:rPr lang="en-US" sz="1400" b="0" baseline="0" dirty="0" smtClean="0"/>
                        <a:t> Transcript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Negative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{0,1}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Location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accent6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en-US" sz="1400" b="0" dirty="0" smtClean="0">
                        <a:solidFill>
                          <a:schemeClr val="accent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0781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8250896" cy="483828"/>
          </a:xfrm>
        </p:spPr>
        <p:txBody>
          <a:bodyPr/>
          <a:lstStyle/>
          <a:p>
            <a:r>
              <a:rPr lang="en-US" dirty="0" smtClean="0"/>
              <a:t>POSITIVE PREDICTORS COMPLEX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POSITIVE PREDICTORS TEND TO IMPROVE THE ENSEMBLE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8271510"/>
              </p:ext>
            </p:extLst>
          </p:nvPr>
        </p:nvGraphicFramePr>
        <p:xfrm>
          <a:off x="173210" y="1318935"/>
          <a:ext cx="8655829" cy="4797383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015352"/>
                <a:gridCol w="1446979"/>
                <a:gridCol w="1731166"/>
                <a:gridCol w="1731166"/>
                <a:gridCol w="1731166"/>
              </a:tblGrid>
              <a:tr h="47013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</a:rPr>
                        <a:t>DESIGN RULE</a:t>
                      </a:r>
                      <a:endParaRPr lang="en-US" sz="12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</a:rPr>
                        <a:t>TYPE</a:t>
                      </a:r>
                      <a:endParaRPr lang="en-US" sz="12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</a:rPr>
                        <a:t>RANGE</a:t>
                      </a:r>
                      <a:endParaRPr lang="en-US" sz="12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</a:rPr>
                        <a:t>CONSIDERS</a:t>
                      </a:r>
                      <a:endParaRPr lang="en-US" sz="12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rgbClr val="F6F6F6"/>
                          </a:solidFill>
                        </a:rPr>
                        <a:t>RESULT</a:t>
                      </a:r>
                      <a:endParaRPr lang="en-US" sz="12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/>
                        <a:t>Target gene essential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Positive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{0,1}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Location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accent5"/>
                          </a:solidFill>
                        </a:rPr>
                        <a:t>?</a:t>
                      </a:r>
                      <a:endParaRPr lang="en-US" sz="18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6F6F6"/>
                    </a:solidFill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/>
                        <a:t>Chari </a:t>
                      </a:r>
                      <a:r>
                        <a:rPr lang="en-US" sz="1400" b="0" i="1" dirty="0" smtClean="0"/>
                        <a:t>et al. </a:t>
                      </a:r>
                      <a:r>
                        <a:rPr lang="en-US" sz="1400" b="0" dirty="0" smtClean="0"/>
                        <a:t>2015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Positive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[0,1]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Sequence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accent6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en-US" sz="1400" b="0" dirty="0" smtClean="0">
                        <a:solidFill>
                          <a:schemeClr val="accent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err="1" smtClean="0"/>
                        <a:t>Doench</a:t>
                      </a:r>
                      <a:r>
                        <a:rPr lang="en-US" sz="1400" b="0" dirty="0" smtClean="0"/>
                        <a:t> </a:t>
                      </a:r>
                      <a:r>
                        <a:rPr lang="en-US" sz="1400" b="0" i="1" dirty="0" smtClean="0"/>
                        <a:t>et al.</a:t>
                      </a:r>
                      <a:r>
                        <a:rPr lang="en-US" sz="1400" b="0" dirty="0" smtClean="0"/>
                        <a:t> 2014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Positive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[0,1]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Sequence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accent6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en-US" sz="1400" b="0" dirty="0" smtClean="0">
                        <a:solidFill>
                          <a:schemeClr val="accent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err="1" smtClean="0"/>
                        <a:t>Doench</a:t>
                      </a:r>
                      <a:r>
                        <a:rPr lang="en-US" sz="1400" b="0" dirty="0" smtClean="0"/>
                        <a:t> </a:t>
                      </a:r>
                      <a:r>
                        <a:rPr lang="en-US" sz="1400" b="0" i="1" dirty="0" smtClean="0"/>
                        <a:t>et</a:t>
                      </a:r>
                      <a:r>
                        <a:rPr lang="en-US" sz="1400" b="0" i="1" baseline="0" dirty="0" smtClean="0"/>
                        <a:t> al. </a:t>
                      </a:r>
                      <a:r>
                        <a:rPr lang="en-US" sz="1400" b="0" i="0" baseline="0" dirty="0" smtClean="0"/>
                        <a:t>2016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smtClean="0"/>
                        <a:t>Positive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[0,1]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Sequence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>
                          <a:solidFill>
                            <a:schemeClr val="accent6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en-US" sz="1400" b="0" dirty="0" smtClean="0">
                        <a:solidFill>
                          <a:schemeClr val="accent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/>
                        <a:t>Hsu </a:t>
                      </a:r>
                      <a:r>
                        <a:rPr lang="en-US" sz="1400" b="0" i="1" dirty="0" smtClean="0"/>
                        <a:t>et al.</a:t>
                      </a:r>
                      <a:r>
                        <a:rPr lang="en-US" sz="1400" b="0" dirty="0" smtClean="0"/>
                        <a:t> 2013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Positive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[0,1]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(Genome) sequence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F5954F"/>
                          </a:solidFill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/>
                        <a:t>1</a:t>
                      </a:r>
                      <a:r>
                        <a:rPr lang="en-US" sz="1400" b="0" baseline="30000" dirty="0" smtClean="0"/>
                        <a:t>st</a:t>
                      </a:r>
                      <a:r>
                        <a:rPr lang="en-US" sz="1400" b="0" dirty="0" smtClean="0"/>
                        <a:t> third</a:t>
                      </a:r>
                      <a:r>
                        <a:rPr lang="en-US" sz="1400" b="0" baseline="0" dirty="0" smtClean="0"/>
                        <a:t> CDS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Positive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{0,1}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Location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rgbClr val="FF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✖</a:t>
                      </a:r>
                      <a:endParaRPr lang="en-US" sz="14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/>
                        <a:t>Functional domain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Positive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{0,1}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Location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F5954F"/>
                          </a:solidFill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/>
                        <a:t>Truncated guide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Positive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{0,1}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Sequence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rgbClr val="FF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✖</a:t>
                      </a:r>
                      <a:endParaRPr lang="en-US" sz="14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0133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err="1" smtClean="0"/>
                        <a:t>Microhomology</a:t>
                      </a:r>
                      <a:endParaRPr lang="en-US" sz="1400" b="0" dirty="0"/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Positive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[0,1]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/>
                        <a:t>Sequence</a:t>
                      </a:r>
                      <a:endParaRPr lang="en-US" sz="1400" b="0" dirty="0"/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solidFill>
                            <a:srgbClr val="FF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✖</a:t>
                      </a:r>
                      <a:endParaRPr lang="en-US" sz="14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547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09" y="141251"/>
            <a:ext cx="7865301" cy="483828"/>
          </a:xfrm>
        </p:spPr>
        <p:txBody>
          <a:bodyPr/>
          <a:lstStyle/>
          <a:p>
            <a:r>
              <a:rPr lang="en-US" dirty="0" smtClean="0"/>
              <a:t>COMBINING </a:t>
            </a:r>
            <a:r>
              <a:rPr lang="en-US" dirty="0" smtClean="0"/>
              <a:t>PREDICTORS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COMBINATIONS OF PREDICTORS MOST EFFECTIVE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pic>
        <p:nvPicPr>
          <p:cNvPr id="3" name="Picture 2" descr="depletion-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908" y="1629703"/>
            <a:ext cx="4064000" cy="3276600"/>
          </a:xfrm>
          <a:prstGeom prst="rect">
            <a:avLst/>
          </a:prstGeom>
        </p:spPr>
      </p:pic>
      <p:pic>
        <p:nvPicPr>
          <p:cNvPr id="4" name="Picture 3" descr="combined-depletion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09" y="1629703"/>
            <a:ext cx="41656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73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t>23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7848240" cy="483828"/>
          </a:xfrm>
        </p:spPr>
        <p:txBody>
          <a:bodyPr/>
          <a:lstStyle/>
          <a:p>
            <a:r>
              <a:rPr lang="en-US" dirty="0" smtClean="0"/>
              <a:t>CONSIDER </a:t>
            </a:r>
            <a:r>
              <a:rPr lang="en-US" dirty="0" smtClean="0"/>
              <a:t>ACTUAL GENOTYPE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23209" cy="441721"/>
          </a:xfrm>
        </p:spPr>
        <p:txBody>
          <a:bodyPr/>
          <a:lstStyle/>
          <a:p>
            <a:r>
              <a:rPr lang="en-US" dirty="0" smtClean="0"/>
              <a:t>USE NGS DATA TO ACCOUNT FOR GENOMIC VARIATIONS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10" y="1481770"/>
            <a:ext cx="4381148" cy="391951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9166" y="1481770"/>
            <a:ext cx="4014676" cy="281535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923166" y="4713345"/>
            <a:ext cx="4086775" cy="1200329"/>
          </a:xfrm>
          <a:prstGeom prst="rect">
            <a:avLst/>
          </a:prstGeom>
          <a:solidFill>
            <a:srgbClr val="FFFFFF"/>
          </a:solidFill>
          <a:ln>
            <a:solidFill>
              <a:srgbClr val="1D8F4A"/>
            </a:solidFill>
          </a:ln>
        </p:spPr>
        <p:txBody>
          <a:bodyPr wrap="square">
            <a:spAutoFit/>
          </a:bodyPr>
          <a:lstStyle/>
          <a:p>
            <a:r>
              <a:rPr lang="en-US" dirty="0" smtClean="0"/>
              <a:t>Both SNPs and CNVs are present in real world cell lines and have an effect the apparent depletion level of the guide.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85219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t>24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7848240" cy="483828"/>
          </a:xfrm>
        </p:spPr>
        <p:txBody>
          <a:bodyPr/>
          <a:lstStyle/>
          <a:p>
            <a:r>
              <a:rPr lang="en-US" dirty="0" smtClean="0"/>
              <a:t>TARGET </a:t>
            </a:r>
            <a:r>
              <a:rPr lang="en-US" dirty="0"/>
              <a:t>ENVIRONMENT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9211484" cy="441721"/>
          </a:xfrm>
        </p:spPr>
        <p:txBody>
          <a:bodyPr/>
          <a:lstStyle/>
          <a:p>
            <a:r>
              <a:rPr lang="en-US" dirty="0" smtClean="0"/>
              <a:t>5’ TARGETING PROVIDES NEGLIGIBLE CHANGE IN EFFICACY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26" y="1222295"/>
            <a:ext cx="8113148" cy="506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26209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t>25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7848240" cy="483828"/>
          </a:xfrm>
        </p:spPr>
        <p:txBody>
          <a:bodyPr/>
          <a:lstStyle/>
          <a:p>
            <a:r>
              <a:rPr lang="en-US" dirty="0" smtClean="0"/>
              <a:t>TARGET </a:t>
            </a:r>
            <a:r>
              <a:rPr lang="en-US" dirty="0"/>
              <a:t>ENVIRONMENT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23209" cy="441721"/>
          </a:xfrm>
        </p:spPr>
        <p:txBody>
          <a:bodyPr/>
          <a:lstStyle/>
          <a:p>
            <a:r>
              <a:rPr lang="en-US" dirty="0" smtClean="0"/>
              <a:t>FUNCTIONAL DOMAINS MUST BE EVALUATED CAREFULLY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9451"/>
            <a:ext cx="9144000" cy="28113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29329" y="5634077"/>
            <a:ext cx="1485343" cy="767155"/>
          </a:xfrm>
          <a:prstGeom prst="rect">
            <a:avLst/>
          </a:prstGeom>
        </p:spPr>
      </p:pic>
      <p:sp>
        <p:nvSpPr>
          <p:cNvPr id="8" name="Shape 425"/>
          <p:cNvSpPr/>
          <p:nvPr/>
        </p:nvSpPr>
        <p:spPr>
          <a:xfrm>
            <a:off x="25793" y="1296070"/>
            <a:ext cx="9092414" cy="79509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/>
          <a:p>
            <a:pPr marL="285750" indent="-285750" algn="just">
              <a:lnSpc>
                <a:spcPct val="150000"/>
              </a:lnSpc>
              <a:buSzPct val="75000"/>
              <a:buFont typeface="Arial"/>
              <a:buChar char="•"/>
              <a:defRPr sz="2500">
                <a:solidFill>
                  <a:srgbClr val="000000"/>
                </a:solidFill>
              </a:defRPr>
            </a:pPr>
            <a:r>
              <a:rPr lang="en-GB" sz="1600" dirty="0" smtClean="0"/>
              <a:t>Functional domains vary in size and the key amino acids are often dotted within them.</a:t>
            </a:r>
          </a:p>
          <a:p>
            <a:pPr marL="285750" indent="-285750" algn="just">
              <a:lnSpc>
                <a:spcPct val="150000"/>
              </a:lnSpc>
              <a:buSzPct val="75000"/>
              <a:buFont typeface="Arial"/>
              <a:buChar char="•"/>
              <a:defRPr sz="2500">
                <a:solidFill>
                  <a:srgbClr val="000000"/>
                </a:solidFill>
              </a:defRPr>
            </a:pPr>
            <a:r>
              <a:rPr lang="en-GB" sz="1600" dirty="0" smtClean="0"/>
              <a:t>The benefit of functional domain targeting may need to be assessed on a gene by gene basis</a:t>
            </a:r>
          </a:p>
        </p:txBody>
      </p:sp>
    </p:spTree>
    <p:extLst>
      <p:ext uri="{BB962C8B-B14F-4D97-AF65-F5344CB8AC3E}">
        <p14:creationId xmlns:p14="http://schemas.microsoft.com/office/powerpoint/2010/main" val="92264228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t>26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7848240" cy="483828"/>
          </a:xfrm>
        </p:spPr>
        <p:txBody>
          <a:bodyPr/>
          <a:lstStyle/>
          <a:p>
            <a:r>
              <a:rPr lang="en-US" dirty="0" smtClean="0"/>
              <a:t>HUMANS VS. MACHINES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10081731" cy="441721"/>
          </a:xfrm>
        </p:spPr>
        <p:txBody>
          <a:bodyPr/>
          <a:lstStyle/>
          <a:p>
            <a:r>
              <a:rPr lang="en-US" sz="1500" dirty="0" smtClean="0"/>
              <a:t>SOFTWARE-DESIGNED LIBRARIES OUTPERFORM MANUAL DESIGNS</a:t>
            </a:r>
            <a:endParaRPr lang="en-US" sz="1500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278239"/>
              </p:ext>
            </p:extLst>
          </p:nvPr>
        </p:nvGraphicFramePr>
        <p:xfrm>
          <a:off x="346680" y="1290397"/>
          <a:ext cx="8482355" cy="48905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0798"/>
                <a:gridCol w="1692144"/>
                <a:gridCol w="1696471"/>
                <a:gridCol w="1696471"/>
                <a:gridCol w="1696471"/>
              </a:tblGrid>
              <a:tr h="472737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Fraction of guides exhibiting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</a:rPr>
                        <a:t> &gt;2x depletion</a:t>
                      </a:r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134514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6F6F6"/>
                          </a:solidFill>
                        </a:rPr>
                        <a:t>Example</a:t>
                      </a:r>
                    </a:p>
                    <a:p>
                      <a:pPr algn="ctr"/>
                      <a:r>
                        <a:rPr lang="en-US" sz="1800" dirty="0" smtClean="0">
                          <a:solidFill>
                            <a:srgbClr val="F6F6F6"/>
                          </a:solidFill>
                        </a:rPr>
                        <a:t>Gene</a:t>
                      </a:r>
                      <a:endParaRPr lang="en-US" sz="1800" dirty="0" smtClean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6F6F6"/>
                          </a:solidFill>
                        </a:rPr>
                        <a:t>Manual</a:t>
                      </a:r>
                      <a:endParaRPr lang="en-US" sz="18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F6F6F6"/>
                        </a:solidFill>
                      </a:endParaRPr>
                    </a:p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F6F6F6"/>
                          </a:solidFill>
                        </a:rPr>
                        <a:t>Automated</a:t>
                      </a:r>
                    </a:p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F6F6F6"/>
                          </a:solidFill>
                        </a:rPr>
                        <a:t>(GeckoV2)</a:t>
                      </a:r>
                    </a:p>
                    <a:p>
                      <a:pPr algn="ctr"/>
                      <a:endParaRPr lang="en-US" sz="18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6F6F6"/>
                          </a:solidFill>
                        </a:rPr>
                        <a:t>SVM</a:t>
                      </a:r>
                    </a:p>
                    <a:p>
                      <a:pPr algn="ctr"/>
                      <a:r>
                        <a:rPr lang="en-US" sz="1800" baseline="0" dirty="0" smtClean="0">
                          <a:solidFill>
                            <a:srgbClr val="F6F6F6"/>
                          </a:solidFill>
                        </a:rPr>
                        <a:t> (</a:t>
                      </a:r>
                      <a:r>
                        <a:rPr lang="en-US" sz="1800" dirty="0" smtClean="0">
                          <a:solidFill>
                            <a:srgbClr val="F6F6F6"/>
                          </a:solidFill>
                        </a:rPr>
                        <a:t>Wang)</a:t>
                      </a:r>
                      <a:endParaRPr lang="en-US" sz="18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6F6F6"/>
                          </a:solidFill>
                        </a:rPr>
                        <a:t>Our </a:t>
                      </a:r>
                      <a:r>
                        <a:rPr lang="en-US" sz="1800" baseline="0" dirty="0" smtClean="0">
                          <a:solidFill>
                            <a:srgbClr val="F6F6F6"/>
                          </a:solidFill>
                        </a:rPr>
                        <a:t>work</a:t>
                      </a:r>
                    </a:p>
                    <a:p>
                      <a:pPr algn="ctr"/>
                      <a:r>
                        <a:rPr lang="en-US" sz="1800" baseline="0" dirty="0" smtClean="0">
                          <a:solidFill>
                            <a:srgbClr val="F6F6F6"/>
                          </a:solidFill>
                        </a:rPr>
                        <a:t>(DESKGEN)</a:t>
                      </a:r>
                      <a:endParaRPr lang="en-US" sz="1800" dirty="0">
                        <a:solidFill>
                          <a:srgbClr val="F6F6F6"/>
                        </a:solidFill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</a:tr>
              <a:tr h="472737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PCNA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1/5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2/6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5/9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5/5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472737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PSMA7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1/5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0/6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2/9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3/5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472737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RPP21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3/5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1/6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4/9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2/5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472737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SF3B3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0/5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0/6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4/9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</a:rPr>
                        <a:t>3/5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595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000000"/>
                          </a:solidFill>
                        </a:rPr>
                        <a:t>Average</a:t>
                      </a:r>
                      <a:r>
                        <a:rPr lang="en-US" sz="1800" baseline="0" dirty="0" smtClean="0">
                          <a:solidFill>
                            <a:srgbClr val="000000"/>
                          </a:solidFill>
                        </a:rPr>
                        <a:t> (%)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000000"/>
                          </a:solidFill>
                        </a:rPr>
                        <a:t>25%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000000"/>
                          </a:solidFill>
                        </a:rPr>
                        <a:t>12.5%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000000"/>
                          </a:solidFill>
                        </a:rPr>
                        <a:t>42%</a:t>
                      </a:r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accent2"/>
                          </a:solidFill>
                        </a:rPr>
                        <a:t>65%</a:t>
                      </a:r>
                      <a:endParaRPr lang="en-US" sz="1800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/>
                    </a:solidFill>
                  </a:tcPr>
                </a:tc>
              </a:tr>
              <a:tr h="259158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solidFill>
                            <a:srgbClr val="000000"/>
                          </a:solidFill>
                        </a:rPr>
                        <a:t>MANUAL</a:t>
                      </a:r>
                      <a:endParaRPr lang="en-US" sz="1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solidFill>
                            <a:srgbClr val="000000"/>
                          </a:solidFill>
                        </a:rPr>
                        <a:t>AUTOMATED</a:t>
                      </a:r>
                      <a:endParaRPr lang="en-US" sz="1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solidFill>
                            <a:srgbClr val="000000"/>
                          </a:solidFill>
                        </a:rPr>
                        <a:t>SVM</a:t>
                      </a:r>
                      <a:endParaRPr lang="en-US" sz="12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smtClean="0">
                          <a:solidFill>
                            <a:schemeClr val="accent2"/>
                          </a:solidFill>
                        </a:rPr>
                        <a:t>DESKGEN</a:t>
                      </a:r>
                      <a:endParaRPr lang="en-US" sz="1200" b="0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107190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68770" y="3421277"/>
            <a:ext cx="7776946" cy="437103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2291CD"/>
            </a:solidFill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09" y="141251"/>
            <a:ext cx="7865301" cy="483828"/>
          </a:xfrm>
        </p:spPr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FURTHER IMPROVEMENT VERY LIKELY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3287" y="1157515"/>
            <a:ext cx="9877934" cy="1766826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noAutofit/>
          </a:bodyPr>
          <a:lstStyle/>
          <a:p>
            <a:pPr marL="342900" marR="0" indent="-342900" defTabSz="584200" rtl="0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Droid Sans"/>
              </a:rPr>
              <a:t>Reproduce predictions with orthogonal assay (T7E1, FACS)</a:t>
            </a:r>
          </a:p>
          <a:p>
            <a:pPr marL="342900" marR="0" indent="-342900" defTabSz="584200" rtl="0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Further optimization of statistical model</a:t>
            </a:r>
          </a:p>
          <a:p>
            <a:pPr marL="342900" marR="0" indent="-342900" defTabSz="584200" rtl="0" fontAlgn="auto" latinLnBrk="1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000" baseline="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Droid Sans"/>
              </a:rPr>
              <a:t>Develop normalization</a:t>
            </a:r>
            <a:r>
              <a:rPr lang="en-U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Droid Sans"/>
              </a:rPr>
              <a:t> method (ranking) to compare across experiments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5153" y="3445467"/>
            <a:ext cx="7502054" cy="630942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algn="ctr" defTabSz="584200" latinLnBrk="1" hangingPunct="0"/>
            <a:r>
              <a:rPr lang="en-US" sz="20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Droid Sans"/>
              </a:rPr>
              <a:t>GuideDB</a:t>
            </a:r>
            <a:r>
              <a:rPr lang="en-US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Droid Sans"/>
              </a:rPr>
              <a:t> will be made </a:t>
            </a:r>
            <a:r>
              <a:rPr lang="en-US" sz="20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Droid Sans"/>
              </a:rPr>
              <a:t>available to the community later this year</a:t>
            </a:r>
            <a:endParaRPr lang="en-US" sz="2000" dirty="0">
              <a:solidFill>
                <a:srgbClr val="000000"/>
              </a:solidFill>
              <a:latin typeface="Arial"/>
              <a:ea typeface="Arial"/>
              <a:cs typeface="Arial"/>
              <a:sym typeface="Droid Sans"/>
            </a:endParaRP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F6F6F6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104392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GPP.gif"/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233" y="1107704"/>
            <a:ext cx="5336624" cy="5070947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09" y="141251"/>
            <a:ext cx="7865301" cy="483828"/>
          </a:xfrm>
        </p:spPr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THE DESKTOP GENETICS TEAM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62428" y="1935935"/>
            <a:ext cx="7837715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285750" marR="0" indent="-28575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Leigh Brody, Director of Genomic Services</a:t>
            </a:r>
          </a:p>
          <a:p>
            <a:pPr marL="285750" marR="0" indent="-28575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en-US" sz="1600" dirty="0" smtClean="0">
                <a:latin typeface="Arial"/>
                <a:ea typeface="Arial"/>
                <a:cs typeface="Arial"/>
                <a:sym typeface="Droid Sans"/>
              </a:rPr>
              <a:t>Neil </a:t>
            </a:r>
            <a:r>
              <a:rPr lang="en-US" sz="1600" dirty="0" err="1" smtClean="0">
                <a:latin typeface="Arial"/>
                <a:ea typeface="Arial"/>
                <a:cs typeface="Arial"/>
                <a:sym typeface="Droid Sans"/>
              </a:rPr>
              <a:t>Humphryes-Kirilov</a:t>
            </a:r>
            <a:r>
              <a:rPr lang="en-US" sz="1600" dirty="0" smtClean="0">
                <a:latin typeface="Arial"/>
                <a:ea typeface="Arial"/>
                <a:cs typeface="Arial"/>
                <a:sym typeface="Droid Sans"/>
              </a:rPr>
              <a:t>, Senior </a:t>
            </a:r>
            <a:r>
              <a:rPr lang="en-US" sz="1600" dirty="0" err="1" smtClean="0">
                <a:latin typeface="Arial"/>
                <a:ea typeface="Arial"/>
                <a:cs typeface="Arial"/>
                <a:sym typeface="Droid Sans"/>
              </a:rPr>
              <a:t>Bioinformatician</a:t>
            </a:r>
            <a:endParaRPr lang="en-US" sz="1600" dirty="0" smtClean="0">
              <a:latin typeface="Arial"/>
              <a:ea typeface="Arial"/>
              <a:cs typeface="Arial"/>
              <a:sym typeface="Droid Sans"/>
            </a:endParaRPr>
          </a:p>
          <a:p>
            <a:pPr marL="285750" marR="0" indent="-28575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Victor</a:t>
            </a:r>
            <a:r>
              <a:rPr kumimoji="0" lang="en-US" sz="1600" b="0" i="0" u="none" strike="noStrike" cap="none" spc="0" normalizeH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 Dillard, Chief Operating Officer </a:t>
            </a:r>
            <a:r>
              <a:rPr kumimoji="0" lang="en-US" sz="1600" b="0" i="0" u="none" strike="noStrike" cap="none" spc="0" normalizeH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and Founder (</a:t>
            </a:r>
            <a:r>
              <a:rPr kumimoji="0" lang="en-US" sz="1600" b="0" i="0" u="none" strike="noStrike" cap="none" spc="0" normalizeH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Executive Sponsor)</a:t>
            </a:r>
            <a:endParaRPr kumimoji="0" lang="en-US" sz="1600" b="0" i="0" u="none" strike="noStrike" cap="none" spc="0" normalizeH="0" baseline="0" dirty="0">
              <a:ln>
                <a:noFill/>
              </a:ln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6387" y="1455077"/>
            <a:ext cx="3465286" cy="446276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1E1E1E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Desktop Genetics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1E1E1E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2428" y="3732078"/>
            <a:ext cx="8436429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285750" marR="0" indent="-28575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Benedict Cross</a:t>
            </a:r>
            <a:r>
              <a:rPr lang="en-US" sz="1600" dirty="0" smtClean="0">
                <a:latin typeface="Arial"/>
                <a:ea typeface="Arial"/>
                <a:cs typeface="Arial"/>
                <a:sym typeface="Droid Sans"/>
              </a:rPr>
              <a:t>, Team Leader, Discovery Screening, </a:t>
            </a:r>
            <a:r>
              <a:rPr kumimoji="0" lang="en-US" sz="1600" b="0" i="0" u="none" strike="noStrike" cap="none" spc="0" normalizeH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 </a:t>
            </a: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effectLst/>
                <a:uFillTx/>
                <a:latin typeface="Arial"/>
                <a:ea typeface="Arial"/>
                <a:cs typeface="Arial"/>
                <a:sym typeface="Droid Sans"/>
              </a:rPr>
              <a:t>Horizon Discovery</a:t>
            </a:r>
          </a:p>
          <a:p>
            <a:pPr marL="285750" marR="0" indent="-28575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en-US" sz="1600" dirty="0" smtClean="0">
                <a:latin typeface="Arial"/>
                <a:ea typeface="Arial"/>
                <a:cs typeface="Arial"/>
                <a:sym typeface="Droid Sans"/>
              </a:rPr>
              <a:t>Jacob Corn, Scientific Director, Berkeley IGI (Scoring function discussion)</a:t>
            </a:r>
          </a:p>
          <a:p>
            <a:pPr marL="285750" marR="0" indent="-28575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</a:pPr>
            <a:r>
              <a:rPr lang="en-US" sz="1600" dirty="0" smtClean="0">
                <a:latin typeface="Arial"/>
                <a:ea typeface="Arial"/>
                <a:cs typeface="Arial"/>
                <a:sym typeface="Droid Sans"/>
              </a:rPr>
              <a:t>Julian </a:t>
            </a:r>
            <a:r>
              <a:rPr lang="en-US" sz="1600" dirty="0" err="1" smtClean="0">
                <a:latin typeface="Arial"/>
                <a:ea typeface="Arial"/>
                <a:cs typeface="Arial"/>
                <a:sym typeface="Droid Sans"/>
              </a:rPr>
              <a:t>Cornibese</a:t>
            </a:r>
            <a:r>
              <a:rPr lang="en-US" sz="1600" dirty="0" smtClean="0">
                <a:latin typeface="Arial"/>
                <a:ea typeface="Arial"/>
                <a:cs typeface="Arial"/>
                <a:sym typeface="Droid Sans"/>
              </a:rPr>
              <a:t>, Sr. Research Scientist Google </a:t>
            </a:r>
            <a:r>
              <a:rPr lang="en-US" sz="1600" dirty="0" err="1" smtClean="0">
                <a:latin typeface="Arial"/>
                <a:ea typeface="Arial"/>
                <a:cs typeface="Arial"/>
                <a:sym typeface="Droid Sans"/>
              </a:rPr>
              <a:t>Deepmind</a:t>
            </a:r>
            <a:r>
              <a:rPr lang="en-US" sz="1600" dirty="0" smtClean="0">
                <a:latin typeface="Arial"/>
                <a:ea typeface="Arial"/>
                <a:cs typeface="Arial"/>
                <a:sym typeface="Droid Sans"/>
              </a:rPr>
              <a:t> (Machine learning discussion)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6387" y="3251220"/>
            <a:ext cx="3465286" cy="446276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1E1E1E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Collaborators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1E1E1E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428" y="4769151"/>
            <a:ext cx="2280926" cy="941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03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99143" y="4108228"/>
            <a:ext cx="8345714" cy="714376"/>
          </a:xfrm>
        </p:spPr>
        <p:txBody>
          <a:bodyPr/>
          <a:lstStyle/>
          <a:p>
            <a:r>
              <a:rPr lang="en-US" dirty="0" smtClean="0"/>
              <a:t>HTTPS://WWW.DESKGEN.COM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098608" y="5036345"/>
            <a:ext cx="2946797" cy="321845"/>
          </a:xfrm>
        </p:spPr>
        <p:txBody>
          <a:bodyPr/>
          <a:lstStyle/>
          <a:p>
            <a:r>
              <a:rPr lang="en-US" dirty="0" err="1" smtClean="0"/>
              <a:t>rileyd@DESKGEN.COM</a:t>
            </a:r>
            <a:endParaRPr lang="en-US" dirty="0"/>
          </a:p>
        </p:txBody>
      </p:sp>
      <p:sp>
        <p:nvSpPr>
          <p:cNvPr id="4" name="Text Placeholder 4"/>
          <p:cNvSpPr txBox="1">
            <a:spLocks/>
          </p:cNvSpPr>
          <p:nvPr/>
        </p:nvSpPr>
        <p:spPr>
          <a:xfrm>
            <a:off x="399143" y="5358190"/>
            <a:ext cx="8345714" cy="714376"/>
          </a:xfrm>
          <a:prstGeom prst="rect">
            <a:avLst/>
          </a:prstGeom>
        </p:spPr>
        <p:txBody>
          <a:bodyPr vert="horz" lIns="64291" tIns="32146" rIns="64291" bIns="32146"/>
          <a:lstStyle>
            <a:lvl1pPr algn="ctr" defTabSz="410751" eaLnBrk="1" hangingPunct="1">
              <a:defRPr sz="3000" b="0" i="0" spc="703" baseline="0">
                <a:solidFill>
                  <a:schemeClr val="accent3"/>
                </a:solidFill>
                <a:latin typeface="+mn-lt"/>
                <a:ea typeface="+mj-ea"/>
                <a:cs typeface="Droid Sans"/>
                <a:sym typeface="Helvetica Light"/>
              </a:defRPr>
            </a:lvl1pPr>
            <a:lvl2pPr indent="160729" algn="ctr" defTabSz="410751" eaLnBrk="1" hangingPunct="1">
              <a:defRPr sz="2100">
                <a:latin typeface="+mj-lt"/>
                <a:ea typeface="+mj-ea"/>
                <a:cs typeface="+mj-cs"/>
                <a:sym typeface="Helvetica Light"/>
              </a:defRPr>
            </a:lvl2pPr>
            <a:lvl3pPr indent="321457" algn="ctr" defTabSz="410751" eaLnBrk="1" hangingPunct="1">
              <a:defRPr sz="2100">
                <a:latin typeface="+mj-lt"/>
                <a:ea typeface="+mj-ea"/>
                <a:cs typeface="+mj-cs"/>
                <a:sym typeface="Helvetica Light"/>
              </a:defRPr>
            </a:lvl3pPr>
            <a:lvl4pPr indent="482186" algn="ctr" defTabSz="410751" eaLnBrk="1" hangingPunct="1">
              <a:defRPr sz="2100">
                <a:latin typeface="+mj-lt"/>
                <a:ea typeface="+mj-ea"/>
                <a:cs typeface="+mj-cs"/>
                <a:sym typeface="Helvetica Light"/>
              </a:defRPr>
            </a:lvl4pPr>
            <a:lvl5pPr indent="642915" algn="ctr" defTabSz="410751" eaLnBrk="1" hangingPunct="1">
              <a:defRPr sz="2100">
                <a:latin typeface="+mj-lt"/>
                <a:ea typeface="+mj-ea"/>
                <a:cs typeface="+mj-cs"/>
                <a:sym typeface="Helvetica Light"/>
              </a:defRPr>
            </a:lvl5pPr>
            <a:lvl6pPr indent="803643" algn="ctr" defTabSz="410751" eaLnBrk="1" hangingPunct="1">
              <a:defRPr sz="2100">
                <a:latin typeface="+mj-lt"/>
                <a:ea typeface="+mj-ea"/>
                <a:cs typeface="+mj-cs"/>
                <a:sym typeface="Helvetica Light"/>
              </a:defRPr>
            </a:lvl6pPr>
            <a:lvl7pPr indent="964372" algn="ctr" defTabSz="410751" eaLnBrk="1" hangingPunct="1">
              <a:defRPr sz="2100">
                <a:latin typeface="+mj-lt"/>
                <a:ea typeface="+mj-ea"/>
                <a:cs typeface="+mj-cs"/>
                <a:sym typeface="Helvetica Light"/>
              </a:defRPr>
            </a:lvl7pPr>
            <a:lvl8pPr indent="1125101" algn="ctr" defTabSz="410751" eaLnBrk="1" hangingPunct="1">
              <a:defRPr sz="2100">
                <a:latin typeface="+mj-lt"/>
                <a:ea typeface="+mj-ea"/>
                <a:cs typeface="+mj-cs"/>
                <a:sym typeface="Helvetica Light"/>
              </a:defRPr>
            </a:lvl8pPr>
            <a:lvl9pPr indent="1285829" algn="ctr" defTabSz="410751" eaLnBrk="1" hangingPunct="1">
              <a:defRPr sz="2100">
                <a:latin typeface="+mj-lt"/>
                <a:ea typeface="+mj-ea"/>
                <a:cs typeface="+mj-cs"/>
                <a:sym typeface="Helvetica Light"/>
              </a:defRPr>
            </a:lvl9pPr>
          </a:lstStyle>
          <a:p>
            <a:r>
              <a:rPr lang="en-US" sz="2400" dirty="0" smtClean="0">
                <a:latin typeface="Arial"/>
                <a:cs typeface="Arial"/>
              </a:rPr>
              <a:t>Jobs: </a:t>
            </a:r>
            <a:r>
              <a:rPr lang="en-US" sz="2400" dirty="0" err="1" smtClean="0">
                <a:latin typeface="Arial"/>
                <a:cs typeface="Arial"/>
              </a:rPr>
              <a:t>getin@deskgen.com</a:t>
            </a:r>
            <a:endParaRPr lang="en-U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552454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10" y="217451"/>
            <a:ext cx="9453390" cy="483828"/>
          </a:xfrm>
        </p:spPr>
        <p:txBody>
          <a:bodyPr/>
          <a:lstStyle/>
          <a:p>
            <a:r>
              <a:rPr lang="en-US" sz="2000" dirty="0" smtClean="0">
                <a:latin typeface="Arial"/>
                <a:cs typeface="Arial"/>
              </a:rPr>
              <a:t>DECLARATION OF CONFLICT OF INTERESTS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138199"/>
              </p:ext>
            </p:extLst>
          </p:nvPr>
        </p:nvGraphicFramePr>
        <p:xfrm>
          <a:off x="173210" y="1318937"/>
          <a:ext cx="8655826" cy="111252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4327913"/>
                <a:gridCol w="43279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</a:rPr>
                        <a:t>TYPE</a:t>
                      </a:r>
                      <a:endParaRPr lang="en-US" sz="1200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</a:rPr>
                        <a:t>COMPANY</a:t>
                      </a:r>
                      <a:endParaRPr lang="en-US" sz="1200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Employment</a:t>
                      </a:r>
                      <a:r>
                        <a:rPr lang="en-US" sz="1400" b="0" baseline="0" dirty="0" smtClean="0">
                          <a:latin typeface="Arial"/>
                          <a:ea typeface="Arial"/>
                          <a:cs typeface="Arial"/>
                        </a:rPr>
                        <a:t> full time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Desktop Genetics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Ownership interest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 smtClean="0">
                          <a:latin typeface="Arial"/>
                          <a:ea typeface="Arial"/>
                          <a:cs typeface="Arial"/>
                        </a:rPr>
                        <a:t>Desktop Genetics</a:t>
                      </a:r>
                      <a:endParaRPr lang="en-US" sz="1400" b="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BA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346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NEGATIVE PREDICTORS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WHICH GUIDES WON’T WORK APPEARS EASIER QUESTION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pic>
        <p:nvPicPr>
          <p:cNvPr id="3" name="Picture 2" descr="homopolymers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4" t="15612" r="14533" b="35395"/>
          <a:stretch/>
        </p:blipFill>
        <p:spPr>
          <a:xfrm>
            <a:off x="4784881" y="1663629"/>
            <a:ext cx="4044155" cy="2003512"/>
          </a:xfrm>
          <a:prstGeom prst="rect">
            <a:avLst/>
          </a:prstGeom>
        </p:spPr>
      </p:pic>
      <p:pic>
        <p:nvPicPr>
          <p:cNvPr id="4" name="Picture 3" descr="hzd_library_gc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8" t="13562" r="44059" b="35952"/>
          <a:stretch/>
        </p:blipFill>
        <p:spPr>
          <a:xfrm>
            <a:off x="898298" y="1663629"/>
            <a:ext cx="2754378" cy="2196159"/>
          </a:xfrm>
          <a:prstGeom prst="rect">
            <a:avLst/>
          </a:prstGeom>
        </p:spPr>
      </p:pic>
      <p:pic>
        <p:nvPicPr>
          <p:cNvPr id="6" name="Picture 5" descr="uuu_in_protospacer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00" r="31059" b="50000"/>
          <a:stretch/>
        </p:blipFill>
        <p:spPr>
          <a:xfrm>
            <a:off x="4784881" y="3667141"/>
            <a:ext cx="3058380" cy="2534214"/>
          </a:xfrm>
          <a:prstGeom prst="rect">
            <a:avLst/>
          </a:prstGeom>
        </p:spPr>
      </p:pic>
      <p:pic>
        <p:nvPicPr>
          <p:cNvPr id="8" name="Picture 7" descr="transcript-effec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75" y="3933797"/>
            <a:ext cx="2119525" cy="251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3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257904" y="1238778"/>
            <a:ext cx="5975047" cy="5070586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2291CD"/>
            </a:solidFill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09" y="141251"/>
            <a:ext cx="9442505" cy="483828"/>
          </a:xfrm>
        </p:spPr>
        <p:txBody>
          <a:bodyPr/>
          <a:lstStyle/>
          <a:p>
            <a:r>
              <a:rPr lang="en-US" dirty="0" smtClean="0"/>
              <a:t>COLLABORATION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WORK WITH DESKTOP GENETICS AND OTHER SPECIALISTS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pic>
        <p:nvPicPr>
          <p:cNvPr id="4" name="Picture 3" descr="Pooled7mast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738" y="1323443"/>
            <a:ext cx="2953109" cy="50705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r="6736"/>
          <a:stretch/>
        </p:blipFill>
        <p:spPr>
          <a:xfrm>
            <a:off x="4654380" y="2152951"/>
            <a:ext cx="2820478" cy="42410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9048" y="1299253"/>
            <a:ext cx="2106856" cy="66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15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09" y="141251"/>
            <a:ext cx="7865301" cy="483828"/>
          </a:xfrm>
        </p:spPr>
        <p:txBody>
          <a:bodyPr/>
          <a:lstStyle/>
          <a:p>
            <a:r>
              <a:rPr lang="en-US" dirty="0" smtClean="0"/>
              <a:t>GENOTYPE AND OFF-TARGETS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SNPs MODULATE APPARENT GENOTOXICITY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pic>
        <p:nvPicPr>
          <p:cNvPr id="8" name="Picture 7" descr="bad_off_target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78" y="1542144"/>
            <a:ext cx="5455564" cy="4064000"/>
          </a:xfrm>
          <a:prstGeom prst="rect">
            <a:avLst/>
          </a:prstGeom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248587114"/>
              </p:ext>
            </p:extLst>
          </p:nvPr>
        </p:nvGraphicFramePr>
        <p:xfrm>
          <a:off x="6339337" y="1542143"/>
          <a:ext cx="235857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78150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09" y="141251"/>
            <a:ext cx="7865301" cy="483828"/>
          </a:xfrm>
        </p:spPr>
        <p:txBody>
          <a:bodyPr/>
          <a:lstStyle/>
          <a:p>
            <a:r>
              <a:rPr lang="en-US" dirty="0" smtClean="0"/>
              <a:t>POSITIVE PREDICTORS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ENRICHMENT FOR ACTIVE GUIDES AT LIBRARY LEVEL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pic>
        <p:nvPicPr>
          <p:cNvPr id="4" name="Picture 3" descr="hzd_library_in_functional_domain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3" t="21328" r="30968" b="30121"/>
          <a:stretch/>
        </p:blipFill>
        <p:spPr>
          <a:xfrm>
            <a:off x="5613897" y="1272820"/>
            <a:ext cx="2597512" cy="2077833"/>
          </a:xfrm>
          <a:prstGeom prst="rect">
            <a:avLst/>
          </a:prstGeom>
        </p:spPr>
      </p:pic>
      <p:pic>
        <p:nvPicPr>
          <p:cNvPr id="7" name="Picture 6" descr="on_target_comparison_no_nag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62" y="3811977"/>
            <a:ext cx="2336554" cy="2495144"/>
          </a:xfrm>
          <a:prstGeom prst="rect">
            <a:avLst/>
          </a:prstGeom>
        </p:spPr>
      </p:pic>
      <p:pic>
        <p:nvPicPr>
          <p:cNvPr id="8" name="Picture 7" descr="doench-effect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62" y="1272820"/>
            <a:ext cx="2314536" cy="2470222"/>
          </a:xfrm>
          <a:prstGeom prst="rect">
            <a:avLst/>
          </a:prstGeom>
        </p:spPr>
      </p:pic>
      <p:pic>
        <p:nvPicPr>
          <p:cNvPr id="9" name="Picture 8" descr="cds_position copy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752" y="3436919"/>
            <a:ext cx="3108040" cy="285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28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09" y="141251"/>
            <a:ext cx="7865301" cy="483828"/>
          </a:xfrm>
        </p:spPr>
        <p:txBody>
          <a:bodyPr/>
          <a:lstStyle/>
          <a:p>
            <a:r>
              <a:rPr lang="en-US" dirty="0" smtClean="0"/>
              <a:t>COMBINING PREDICTORS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COMBINATIONS OF PREDICTORS PERFORMED BEST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pic>
        <p:nvPicPr>
          <p:cNvPr id="3" name="Picture 2" descr="depletion-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908" y="1629703"/>
            <a:ext cx="4064000" cy="3276600"/>
          </a:xfrm>
          <a:prstGeom prst="rect">
            <a:avLst/>
          </a:prstGeom>
        </p:spPr>
      </p:pic>
      <p:pic>
        <p:nvPicPr>
          <p:cNvPr id="4" name="Picture 3" descr="combined-depletion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209" y="1629703"/>
            <a:ext cx="4165600" cy="3251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17600" y="5160303"/>
            <a:ext cx="6731000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solidFill>
                  <a:srgbClr val="1E1E1E"/>
                </a:solidFill>
                <a:latin typeface="Arial"/>
                <a:ea typeface="Arial"/>
                <a:cs typeface="Arial"/>
                <a:sym typeface="Droid Sans"/>
              </a:rPr>
              <a:t>Manual design success rate ~36% per guide vs. Machine at 85%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1E1E1E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60406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09" y="141251"/>
            <a:ext cx="7865301" cy="483828"/>
          </a:xfrm>
        </p:spPr>
        <p:txBody>
          <a:bodyPr/>
          <a:lstStyle/>
          <a:p>
            <a:r>
              <a:rPr lang="en-US" dirty="0" smtClean="0"/>
              <a:t>HUMANS VS. MACHINES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SEVERAL MACHINE APPROACHES OUTPERFORMED MANUAL DESIGN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665894"/>
              </p:ext>
            </p:extLst>
          </p:nvPr>
        </p:nvGraphicFramePr>
        <p:xfrm>
          <a:off x="346680" y="1397000"/>
          <a:ext cx="8482355" cy="368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0606"/>
                <a:gridCol w="2052336"/>
                <a:gridCol w="1696471"/>
                <a:gridCol w="1696471"/>
                <a:gridCol w="1696471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Fraction of guides exhibiting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 &gt;2x depletion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118339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Essential Gene</a:t>
                      </a:r>
                      <a:endParaRPr lang="en-US" sz="1800" dirty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Manual</a:t>
                      </a:r>
                      <a:endParaRPr lang="en-US" sz="1800" dirty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Automated</a:t>
                      </a:r>
                    </a:p>
                    <a:p>
                      <a:pPr marL="0" marR="0" indent="0" algn="ctr" defTabSz="41075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(GeckoV2)</a:t>
                      </a:r>
                    </a:p>
                    <a:p>
                      <a:pPr algn="ctr"/>
                      <a:endParaRPr lang="en-US" sz="1800" dirty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SVM</a:t>
                      </a:r>
                    </a:p>
                    <a:p>
                      <a:pPr algn="ctr"/>
                      <a:r>
                        <a:rPr lang="en-US" sz="1800" baseline="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 (</a:t>
                      </a:r>
                      <a:r>
                        <a:rPr lang="en-US" sz="18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Wang)</a:t>
                      </a:r>
                      <a:endParaRPr lang="en-US" sz="1800" dirty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Our </a:t>
                      </a:r>
                      <a:r>
                        <a:rPr lang="en-US" sz="1800" baseline="0" dirty="0" smtClean="0">
                          <a:solidFill>
                            <a:srgbClr val="F6F6F6"/>
                          </a:solidFill>
                          <a:latin typeface="Arial"/>
                          <a:ea typeface="Arial"/>
                          <a:cs typeface="Arial"/>
                        </a:rPr>
                        <a:t>work</a:t>
                      </a:r>
                      <a:endParaRPr lang="en-US" sz="1800" dirty="0">
                        <a:solidFill>
                          <a:srgbClr val="F6F6F6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anchor="ctr">
                    <a:solidFill>
                      <a:srgbClr val="00ABD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PCNA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1/5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2/6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5/9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5/5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PSMA7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1/5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0/6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2/9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3/5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RPP21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3/5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1/6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4/9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2/5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SF3B3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0/5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0/6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4/9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3/5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Average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 (%)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25%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12.5%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42%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Arial"/>
                          <a:ea typeface="Arial"/>
                          <a:cs typeface="Arial"/>
                        </a:rPr>
                        <a:t>65%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888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09" y="141251"/>
            <a:ext cx="7865301" cy="483828"/>
          </a:xfrm>
        </p:spPr>
        <p:txBody>
          <a:bodyPr/>
          <a:lstStyle/>
          <a:p>
            <a:r>
              <a:rPr lang="en-US" dirty="0" smtClean="0"/>
              <a:t>SOURCES OF VARIANCE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658403" cy="441721"/>
          </a:xfrm>
        </p:spPr>
        <p:txBody>
          <a:bodyPr/>
          <a:lstStyle/>
          <a:p>
            <a:r>
              <a:rPr lang="en-US" sz="1400" dirty="0" smtClean="0"/>
              <a:t>EXTERNAL VARIANCE COMPLICATES ANALYSIS</a:t>
            </a:r>
            <a:endParaRPr lang="en-US" sz="14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Text Placeholder 2"/>
          <p:cNvSpPr txBox="1">
            <a:spLocks/>
          </p:cNvSpPr>
          <p:nvPr/>
        </p:nvSpPr>
        <p:spPr>
          <a:xfrm>
            <a:off x="346678" y="146975"/>
            <a:ext cx="8351230" cy="292388"/>
          </a:xfrm>
          <a:prstGeom prst="rect">
            <a:avLst/>
          </a:prstGeom>
        </p:spPr>
        <p:txBody>
          <a:bodyPr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endParaRPr lang="en-GB" sz="1900" dirty="0">
              <a:solidFill>
                <a:schemeClr val="accent6">
                  <a:lumMod val="75000"/>
                </a:schemeClr>
              </a:solidFill>
              <a:latin typeface="Elegant Lux Mager"/>
              <a:cs typeface="Elegant Lux Mager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373713253"/>
              </p:ext>
            </p:extLst>
          </p:nvPr>
        </p:nvGraphicFramePr>
        <p:xfrm>
          <a:off x="-1155265" y="1121229"/>
          <a:ext cx="11442266" cy="54021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37789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774096" y="4124476"/>
            <a:ext cx="7565080" cy="2077962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2291CD"/>
            </a:solidFill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7617486" cy="483828"/>
          </a:xfrm>
        </p:spPr>
        <p:txBody>
          <a:bodyPr/>
          <a:lstStyle/>
          <a:p>
            <a:r>
              <a:rPr lang="en-US" dirty="0" smtClean="0"/>
              <a:t>GUIDE RNA FEATURES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170633" y="589303"/>
            <a:ext cx="8748595" cy="441721"/>
          </a:xfrm>
        </p:spPr>
        <p:txBody>
          <a:bodyPr/>
          <a:lstStyle/>
          <a:p>
            <a:r>
              <a:rPr lang="en-US" sz="1400" dirty="0" smtClean="0"/>
              <a:t>SEQUENCE APPROACH PLAGUED BY CURSE OF DIMENSIONALITY</a:t>
            </a:r>
            <a:endParaRPr lang="en-US" sz="14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13076" y="1406691"/>
            <a:ext cx="5440687" cy="630942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1E1E1E"/>
                </a:solidFill>
                <a:latin typeface="Arial"/>
                <a:ea typeface="Arial"/>
                <a:cs typeface="Arial"/>
                <a:sym typeface="Droid Sans"/>
              </a:rPr>
              <a:t>Number of </a:t>
            </a:r>
            <a:r>
              <a:rPr lang="en-US" b="1" dirty="0" smtClean="0">
                <a:solidFill>
                  <a:srgbClr val="1E1E1E"/>
                </a:solidFill>
                <a:latin typeface="Arial"/>
                <a:ea typeface="Arial"/>
                <a:cs typeface="Arial"/>
                <a:sym typeface="Droid Sans"/>
              </a:rPr>
              <a:t>non-overlapping, position-dependent  </a:t>
            </a:r>
            <a:r>
              <a:rPr lang="en-US" dirty="0" smtClean="0">
                <a:solidFill>
                  <a:srgbClr val="1E1E1E"/>
                </a:solidFill>
                <a:latin typeface="Arial"/>
                <a:ea typeface="Arial"/>
                <a:cs typeface="Arial"/>
                <a:sym typeface="Droid Sans"/>
              </a:rPr>
              <a:t>sequence features is: 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rgbClr val="1E1E1E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13076" y="2682083"/>
            <a:ext cx="8245250" cy="1184940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err="1" smtClean="0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Doench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 (2014) uses single and pairs yielding 316 features (dimensions).</a:t>
            </a: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 smtClean="0">
              <a:solidFill>
                <a:schemeClr val="bg1"/>
              </a:solidFill>
              <a:latin typeface="Arial"/>
              <a:ea typeface="Arial"/>
              <a:cs typeface="Arial"/>
              <a:sym typeface="Droid Sans"/>
            </a:endParaRP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Too many dimensions + insufficient data = </a:t>
            </a:r>
            <a:r>
              <a:rPr lang="en-US" b="1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over fitting</a:t>
            </a:r>
            <a:r>
              <a:rPr lang="en-US" dirty="0" smtClean="0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 </a:t>
            </a: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810368503"/>
              </p:ext>
            </p:extLst>
          </p:nvPr>
        </p:nvGraphicFramePr>
        <p:xfrm>
          <a:off x="1548190" y="4233334"/>
          <a:ext cx="5796338" cy="1867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Rectangle 5"/>
          <p:cNvSpPr/>
          <p:nvPr/>
        </p:nvSpPr>
        <p:spPr>
          <a:xfrm>
            <a:off x="276790" y="2000733"/>
            <a:ext cx="5903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584200" latinLnBrk="1" hangingPunct="0"/>
            <a:r>
              <a:rPr lang="en-US" dirty="0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where </a:t>
            </a:r>
            <a:r>
              <a:rPr lang="en-US" i="1" dirty="0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k</a:t>
            </a:r>
            <a:r>
              <a:rPr lang="en-US" dirty="0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 = feature size (</a:t>
            </a:r>
            <a:r>
              <a:rPr lang="en-US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nt</a:t>
            </a:r>
            <a:r>
              <a:rPr lang="en-US" dirty="0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) and </a:t>
            </a:r>
            <a:r>
              <a:rPr lang="en-US" i="1" dirty="0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n</a:t>
            </a:r>
            <a:r>
              <a:rPr lang="en-US" dirty="0">
                <a:solidFill>
                  <a:schemeClr val="bg1"/>
                </a:solidFill>
                <a:latin typeface="Arial"/>
                <a:ea typeface="Arial"/>
                <a:cs typeface="Arial"/>
                <a:sym typeface="Droid Sans"/>
              </a:rPr>
              <a:t> is length of sequence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6216955" y="1244731"/>
            <a:ext cx="2122220" cy="1327150"/>
            <a:chOff x="6216955" y="1244374"/>
            <a:chExt cx="2122220" cy="1327150"/>
          </a:xfrm>
        </p:grpSpPr>
        <p:sp>
          <p:nvSpPr>
            <p:cNvPr id="16" name="Rectangle 15"/>
            <p:cNvSpPr/>
            <p:nvPr/>
          </p:nvSpPr>
          <p:spPr>
            <a:xfrm>
              <a:off x="6216955" y="1301282"/>
              <a:ext cx="2122220" cy="1250815"/>
            </a:xfrm>
            <a:prstGeom prst="rect">
              <a:avLst/>
            </a:prstGeom>
            <a:solidFill>
              <a:srgbClr val="FFFFFF"/>
            </a:solidFill>
            <a:ln w="3175" cmpd="sng">
              <a:solidFill>
                <a:srgbClr val="2291CD"/>
              </a:solidFill>
              <a:prstDash val="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"/>
                <a:ea typeface="Arial"/>
                <a:cs typeface="Arial"/>
              </a:endParaRPr>
            </a:p>
          </p:txBody>
        </p:sp>
        <p:graphicFrame>
          <p:nvGraphicFramePr>
            <p:cNvPr id="17" name="Object 1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43517721"/>
                </p:ext>
              </p:extLst>
            </p:nvPr>
          </p:nvGraphicFramePr>
          <p:xfrm>
            <a:off x="6457214" y="1244374"/>
            <a:ext cx="1731963" cy="13271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60" name="Equation" r:id="rId5" imgW="596900" imgH="457200" progId="Equation.3">
                    <p:embed/>
                  </p:oleObj>
                </mc:Choice>
                <mc:Fallback>
                  <p:oleObj name="Equation" r:id="rId5" imgW="596900" imgH="457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6457214" y="1244374"/>
                          <a:ext cx="1731963" cy="13271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85396054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73210" y="2343270"/>
            <a:ext cx="8620633" cy="2077962"/>
          </a:xfrm>
          <a:prstGeom prst="rect">
            <a:avLst/>
          </a:prstGeom>
          <a:solidFill>
            <a:srgbClr val="FFFFFF"/>
          </a:solidFill>
          <a:ln w="3175" cmpd="sng">
            <a:solidFill>
              <a:srgbClr val="2291CD"/>
            </a:solidFill>
            <a:prstDash val="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/>
              <a:ea typeface="Arial"/>
              <a:cs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7617486" cy="483828"/>
          </a:xfrm>
        </p:spPr>
        <p:txBody>
          <a:bodyPr/>
          <a:lstStyle/>
          <a:p>
            <a:r>
              <a:rPr lang="en-US" dirty="0" smtClean="0"/>
              <a:t>GUIDE RNA FEATURES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170633" y="589303"/>
            <a:ext cx="8748595" cy="441721"/>
          </a:xfrm>
        </p:spPr>
        <p:txBody>
          <a:bodyPr/>
          <a:lstStyle/>
          <a:p>
            <a:r>
              <a:rPr lang="en-US" sz="1400" dirty="0" smtClean="0"/>
              <a:t>DESIGN RULES EFFICIENTLY</a:t>
            </a:r>
            <a:r>
              <a:rPr lang="en-US" sz="1400" baseline="0" dirty="0" smtClean="0"/>
              <a:t> TURN SEQUENCES TO A LIST OF NUMBERS</a:t>
            </a:r>
            <a:endParaRPr lang="en-US" sz="1400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052779159"/>
              </p:ext>
            </p:extLst>
          </p:nvPr>
        </p:nvGraphicFramePr>
        <p:xfrm>
          <a:off x="2090666" y="1351516"/>
          <a:ext cx="5179242" cy="39628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55840" y="1403097"/>
            <a:ext cx="8915589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Asking a </a:t>
            </a:r>
            <a:r>
              <a:rPr kumimoji="0" lang="en-US" sz="2400" b="0" i="1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series of questions </a:t>
            </a: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about the guide and </a:t>
            </a: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recording answers </a:t>
            </a: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in a list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Droid Sans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Droid Sans"/>
              </a:rPr>
              <a:t>is better: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5415903"/>
              </p:ext>
            </p:extLst>
          </p:nvPr>
        </p:nvGraphicFramePr>
        <p:xfrm>
          <a:off x="7466870" y="2605864"/>
          <a:ext cx="1118959" cy="14422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7" name="Equation" r:id="rId9" imgW="571500" imgH="736600" progId="Equation.3">
                  <p:embed/>
                </p:oleObj>
              </mc:Choice>
              <mc:Fallback>
                <p:oleObj name="Equation" r:id="rId9" imgW="571500" imgH="736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466870" y="2605864"/>
                        <a:ext cx="1118959" cy="14422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80030" y="4470208"/>
            <a:ext cx="8382143" cy="1184940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Now</a:t>
            </a: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 feed this 3D vector into classifier code</a:t>
            </a: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Droid Sans"/>
            </a:endParaRPr>
          </a:p>
          <a:p>
            <a:pPr marL="0" marR="0" indent="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Droid Sans"/>
              </a:rPr>
              <a:t>Regression models should be used </a:t>
            </a:r>
            <a:r>
              <a:rPr kumimoji="0" lang="en-US" sz="24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Droid Sans"/>
              </a:rPr>
              <a:t>for guide activity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0271" y="3130052"/>
            <a:ext cx="1335314" cy="53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323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F2A40BA-ED2A-6F46-BE3D-4FE88F7A7CE7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DTG’S INTERNAL PLATFORM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4" y="625079"/>
            <a:ext cx="8612990" cy="441721"/>
          </a:xfrm>
        </p:spPr>
        <p:txBody>
          <a:bodyPr/>
          <a:lstStyle/>
          <a:p>
            <a:r>
              <a:rPr lang="en-US" dirty="0"/>
              <a:t>ENABLE PARALLEL EVALUATION OF MULTIPLE </a:t>
            </a:r>
            <a:r>
              <a:rPr lang="en-US" dirty="0" smtClean="0"/>
              <a:t>STATS. </a:t>
            </a:r>
            <a:r>
              <a:rPr lang="en-US" dirty="0"/>
              <a:t>MODELS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173210" y="5511800"/>
            <a:ext cx="9050338" cy="960746"/>
          </a:xfrm>
        </p:spPr>
        <p:txBody>
          <a:bodyPr/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sym typeface="Droid Sans"/>
              </a:rPr>
              <a:t>ALL MODELS CAN ACCESS COMMON STRUCTURED, INDEXED, NORMALIZED GUIDE RNA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sym typeface="Droid Sans"/>
              </a:rPr>
              <a:t>AND CELL LINE SPECIFIC GENOME DATA WHILE BEING EVALUATED IN PARALLEL</a:t>
            </a:r>
            <a:endParaRPr lang="en-US" spc="0" dirty="0">
              <a:solidFill>
                <a:srgbClr val="000000"/>
              </a:solidFill>
              <a:sym typeface="Droid Sans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731458" y="1468196"/>
            <a:ext cx="7555355" cy="3383188"/>
            <a:chOff x="794323" y="1493346"/>
            <a:chExt cx="7555355" cy="3383188"/>
          </a:xfrm>
        </p:grpSpPr>
        <p:sp>
          <p:nvSpPr>
            <p:cNvPr id="8" name="Curved Left Arrow 7"/>
            <p:cNvSpPr/>
            <p:nvPr/>
          </p:nvSpPr>
          <p:spPr>
            <a:xfrm>
              <a:off x="5412367" y="2961979"/>
              <a:ext cx="1371600" cy="292388"/>
            </a:xfrm>
            <a:prstGeom prst="curvedLeftArrow">
              <a:avLst/>
            </a:prstGeom>
            <a:solidFill>
              <a:schemeClr val="tx1">
                <a:lumMod val="25000"/>
                <a:lumOff val="75000"/>
              </a:schemeClr>
            </a:solidFill>
            <a:ln w="3175" cap="flat">
              <a:solidFill>
                <a:schemeClr val="tx1">
                  <a:lumMod val="50000"/>
                  <a:lumOff val="50000"/>
                </a:schemeClr>
              </a:solidFill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+mj-ea"/>
                <a:cs typeface="Arial"/>
                <a:sym typeface="Helvetica Light"/>
              </a:endParaRPr>
            </a:p>
          </p:txBody>
        </p:sp>
        <p:sp>
          <p:nvSpPr>
            <p:cNvPr id="9" name="Curved Left Arrow 8"/>
            <p:cNvSpPr/>
            <p:nvPr/>
          </p:nvSpPr>
          <p:spPr>
            <a:xfrm rot="10800000">
              <a:off x="3054324" y="2961979"/>
              <a:ext cx="1371600" cy="292388"/>
            </a:xfrm>
            <a:prstGeom prst="curvedLeftArrow">
              <a:avLst/>
            </a:prstGeom>
            <a:solidFill>
              <a:schemeClr val="tx1">
                <a:lumMod val="25000"/>
                <a:lumOff val="75000"/>
              </a:schemeClr>
            </a:solidFill>
            <a:ln w="3175" cap="flat">
              <a:solidFill>
                <a:schemeClr val="tx1">
                  <a:lumMod val="50000"/>
                  <a:lumOff val="50000"/>
                </a:schemeClr>
              </a:solidFill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8100" tIns="38100" rIns="38100" bIns="38100" numCol="1" spcCol="38100" rtlCol="0" anchor="ctr">
              <a:spAutoFit/>
            </a:bodyPr>
            <a:lstStyle/>
            <a:p>
              <a:pPr marL="0" marR="0" indent="0" algn="ctr" defTabSz="5842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Arial"/>
                <a:ea typeface="+mj-ea"/>
                <a:cs typeface="Arial"/>
                <a:sym typeface="Helvetica Light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794596" y="1493346"/>
              <a:ext cx="7554809" cy="1179987"/>
              <a:chOff x="664771" y="1493346"/>
              <a:chExt cx="7554809" cy="1179987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4141851" y="1864300"/>
                <a:ext cx="1269876" cy="464880"/>
                <a:chOff x="4033551" y="2076377"/>
                <a:chExt cx="1269876" cy="464880"/>
              </a:xfrm>
            </p:grpSpPr>
            <p:sp>
              <p:nvSpPr>
                <p:cNvPr id="22" name="Can 21"/>
                <p:cNvSpPr/>
                <p:nvPr/>
              </p:nvSpPr>
              <p:spPr>
                <a:xfrm>
                  <a:off x="4149451" y="2076377"/>
                  <a:ext cx="1037364" cy="464880"/>
                </a:xfrm>
                <a:prstGeom prst="can">
                  <a:avLst/>
                </a:prstGeom>
                <a:solidFill>
                  <a:schemeClr val="accent6"/>
                </a:solidFill>
                <a:ln w="3175" cap="flat">
                  <a:solidFill>
                    <a:schemeClr val="accent6">
                      <a:lumMod val="50000"/>
                    </a:schemeClr>
                  </a:solidFill>
                  <a:miter lim="400000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38100" tIns="38100" rIns="38100" bIns="381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1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400" b="0" i="0" u="none" strike="noStrike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rial"/>
                    <a:ea typeface="+mj-ea"/>
                    <a:cs typeface="Arial"/>
                    <a:sym typeface="Helvetica Light"/>
                  </a:endParaRPr>
                </a:p>
              </p:txBody>
            </p:sp>
            <p:sp>
              <p:nvSpPr>
                <p:cNvPr id="23" name="TextBox 22"/>
                <p:cNvSpPr txBox="1"/>
                <p:nvPr/>
              </p:nvSpPr>
              <p:spPr>
                <a:xfrm>
                  <a:off x="4033551" y="2202544"/>
                  <a:ext cx="1269876" cy="292388"/>
                </a:xfrm>
                <a:prstGeom prst="rect">
                  <a:avLst/>
                </a:prstGeom>
                <a:noFill/>
                <a:ln w="3175" cap="flat">
                  <a:noFill/>
                  <a:miter lim="400000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38100" tIns="38100" rIns="38100" bIns="381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1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lang="en-US" sz="1400" dirty="0" err="1" smtClean="0">
                      <a:solidFill>
                        <a:schemeClr val="accent2"/>
                      </a:solidFill>
                      <a:latin typeface="Arial"/>
                      <a:ea typeface="Arial"/>
                      <a:cs typeface="Arial"/>
                      <a:sym typeface="Droid Sans"/>
                    </a:rPr>
                    <a:t>Genome</a:t>
                  </a:r>
                  <a:r>
                    <a:rPr kumimoji="0" lang="en-US" sz="1400" b="0" i="0" u="none" strike="noStrike" cap="none" spc="0" normalizeH="0" baseline="0" dirty="0" err="1" smtClean="0">
                      <a:ln>
                        <a:noFill/>
                      </a:ln>
                      <a:solidFill>
                        <a:schemeClr val="accent2"/>
                      </a:solidFill>
                      <a:effectLst/>
                      <a:uFillTx/>
                      <a:latin typeface="Arial"/>
                      <a:ea typeface="Arial"/>
                      <a:cs typeface="Arial"/>
                      <a:sym typeface="Droid Sans"/>
                    </a:rPr>
                    <a:t>DB</a:t>
                  </a:r>
                  <a:endParaRPr kumimoji="0" lang="en-US" sz="1400" b="0" i="0" u="none" strike="noStrike" cap="none" spc="0" normalizeH="0" baseline="0" dirty="0">
                    <a:ln>
                      <a:noFill/>
                    </a:ln>
                    <a:solidFill>
                      <a:schemeClr val="accent2"/>
                    </a:solidFill>
                    <a:effectLst/>
                    <a:uFillTx/>
                    <a:latin typeface="Arial"/>
                    <a:ea typeface="Arial"/>
                    <a:cs typeface="Arial"/>
                    <a:sym typeface="Droid Sans"/>
                  </a:endParaRPr>
                </a:p>
              </p:txBody>
            </p:sp>
          </p:grpSp>
          <p:sp>
            <p:nvSpPr>
              <p:cNvPr id="12" name="Cloud 11"/>
              <p:cNvSpPr/>
              <p:nvPr/>
            </p:nvSpPr>
            <p:spPr>
              <a:xfrm>
                <a:off x="664771" y="1546240"/>
                <a:ext cx="1903512" cy="1101001"/>
              </a:xfrm>
              <a:prstGeom prst="cloud">
                <a:avLst/>
              </a:prstGeom>
              <a:solidFill>
                <a:srgbClr val="00BAE9"/>
              </a:solidFill>
              <a:ln w="3175" cap="flat">
                <a:solidFill>
                  <a:schemeClr val="accent4">
                    <a:lumMod val="50000"/>
                  </a:schemeClr>
                </a:solidFill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38100" tIns="38100" rIns="38100" bIns="38100" numCol="1" spcCol="38100" rtlCol="0" anchor="ctr">
                <a:spAutoFit/>
              </a:bodyPr>
              <a:lstStyle/>
              <a:p>
                <a:pPr marL="0" marR="0" indent="0" algn="ctr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 smtClean="0">
                    <a:solidFill>
                      <a:srgbClr val="FFFFFF"/>
                    </a:solidFill>
                    <a:latin typeface="Arial"/>
                    <a:ea typeface="+mj-ea"/>
                    <a:cs typeface="Arial"/>
                    <a:sym typeface="Helvetica Light"/>
                  </a:rPr>
                  <a:t>Published &amp;</a:t>
                </a:r>
              </a:p>
              <a:p>
                <a:pPr marL="0" marR="0" indent="0" algn="ctr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>
                    <a:solidFill>
                      <a:srgbClr val="FFFFFF"/>
                    </a:solidFill>
                    <a:latin typeface="Arial"/>
                    <a:ea typeface="+mj-ea"/>
                    <a:cs typeface="Arial"/>
                    <a:sym typeface="Helvetica Light"/>
                  </a:rPr>
                  <a:t>n</a:t>
                </a:r>
                <a:r>
                  <a:rPr kumimoji="0" lang="en-US" sz="1400" b="0" i="0" u="none" strike="noStrike" cap="none" spc="0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rial"/>
                    <a:ea typeface="+mj-ea"/>
                    <a:cs typeface="Arial"/>
                    <a:sym typeface="Helvetica Light"/>
                  </a:rPr>
                  <a:t>ovel ‘</a:t>
                </a:r>
                <a:r>
                  <a:rPr lang="en-US" sz="1400" dirty="0" err="1">
                    <a:solidFill>
                      <a:srgbClr val="FFFFFF"/>
                    </a:solidFill>
                    <a:latin typeface="Arial"/>
                    <a:ea typeface="+mj-ea"/>
                    <a:cs typeface="Arial"/>
                    <a:sym typeface="Helvetica Light"/>
                  </a:rPr>
                  <a:t>o</a:t>
                </a:r>
                <a:r>
                  <a:rPr kumimoji="0" lang="en-US" sz="1400" b="0" i="0" u="none" strike="noStrike" cap="none" spc="0" normalizeH="0" baseline="0" dirty="0" err="1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rial"/>
                    <a:ea typeface="+mj-ea"/>
                    <a:cs typeface="Arial"/>
                    <a:sym typeface="Helvetica Light"/>
                  </a:rPr>
                  <a:t>mics</a:t>
                </a:r>
                <a:r>
                  <a:rPr kumimoji="0" lang="en-US" sz="1400" b="0" i="0" u="none" strike="noStrike" cap="none" spc="0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rial"/>
                    <a:ea typeface="+mj-ea"/>
                    <a:cs typeface="Arial"/>
                    <a:sym typeface="Helvetica Light"/>
                  </a:rPr>
                  <a:t> </a:t>
                </a:r>
              </a:p>
              <a:p>
                <a:pPr marL="0" marR="0" indent="0" algn="ctr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400" b="0" i="0" u="none" strike="noStrike" cap="none" spc="0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rial"/>
                    <a:ea typeface="+mj-ea"/>
                    <a:cs typeface="Arial"/>
                    <a:sym typeface="Helvetica Light"/>
                  </a:rPr>
                  <a:t>data</a:t>
                </a:r>
                <a:endParaRPr kumimoji="0" lang="en-US" sz="14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rial"/>
                  <a:ea typeface="+mj-ea"/>
                  <a:cs typeface="Arial"/>
                  <a:sym typeface="Helvetica Light"/>
                </a:endParaRPr>
              </a:p>
            </p:txBody>
          </p:sp>
          <p:grpSp>
            <p:nvGrpSpPr>
              <p:cNvPr id="13" name="Group 12"/>
              <p:cNvGrpSpPr/>
              <p:nvPr/>
            </p:nvGrpSpPr>
            <p:grpSpPr>
              <a:xfrm>
                <a:off x="6985293" y="1493346"/>
                <a:ext cx="1234287" cy="1179987"/>
                <a:chOff x="7229770" y="1422355"/>
                <a:chExt cx="1234287" cy="1179987"/>
              </a:xfrm>
            </p:grpSpPr>
            <p:grpSp>
              <p:nvGrpSpPr>
                <p:cNvPr id="16" name="Group 15"/>
                <p:cNvGrpSpPr/>
                <p:nvPr/>
              </p:nvGrpSpPr>
              <p:grpSpPr>
                <a:xfrm>
                  <a:off x="7229770" y="1759859"/>
                  <a:ext cx="1229109" cy="842483"/>
                  <a:chOff x="6803571" y="1759856"/>
                  <a:chExt cx="1229109" cy="842482"/>
                </a:xfrm>
                <a:solidFill>
                  <a:srgbClr val="00BAE9"/>
                </a:solidFill>
                <a:effectLst/>
              </p:grpSpPr>
              <p:sp>
                <p:nvSpPr>
                  <p:cNvPr id="18" name="Folded Corner 17"/>
                  <p:cNvSpPr/>
                  <p:nvPr/>
                </p:nvSpPr>
                <p:spPr>
                  <a:xfrm>
                    <a:off x="6803571" y="1997469"/>
                    <a:ext cx="1229109" cy="348942"/>
                  </a:xfrm>
                  <a:prstGeom prst="foldedCorner">
                    <a:avLst/>
                  </a:prstGeom>
                  <a:grpFill/>
                  <a:ln w="3175" cap="flat">
                    <a:noFill/>
                    <a:miter lim="400000"/>
                  </a:ln>
                  <a:effectLst/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38100" tIns="38100" rIns="38100" bIns="38100" numCol="1" spcCol="38100" rtlCol="0" anchor="ctr">
                    <a:spAutoFit/>
                  </a:bodyPr>
                  <a:lstStyle/>
                  <a:p>
                    <a:pPr marL="0" marR="0" indent="0" algn="ctr" defTabSz="584200" rtl="0" fontAlgn="auto" latinLnBrk="1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400" b="0" i="0" u="none" strike="noStrike" cap="none" spc="0" normalizeH="0" baseline="0" dirty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FillTx/>
                      <a:latin typeface="Arial"/>
                      <a:ea typeface="+mj-ea"/>
                      <a:cs typeface="Arial"/>
                      <a:sym typeface="Helvetica Light"/>
                    </a:endParaRPr>
                  </a:p>
                </p:txBody>
              </p:sp>
              <p:sp>
                <p:nvSpPr>
                  <p:cNvPr id="19" name="Freeform 18"/>
                  <p:cNvSpPr/>
                  <p:nvPr/>
                </p:nvSpPr>
                <p:spPr>
                  <a:xfrm>
                    <a:off x="6907824" y="1759856"/>
                    <a:ext cx="979714" cy="272363"/>
                  </a:xfrm>
                  <a:custGeom>
                    <a:avLst/>
                    <a:gdLst>
                      <a:gd name="connsiteX0" fmla="*/ 0 w 1959428"/>
                      <a:gd name="connsiteY0" fmla="*/ 635021 h 653384"/>
                      <a:gd name="connsiteX1" fmla="*/ 653143 w 1959428"/>
                      <a:gd name="connsiteY1" fmla="*/ 21 h 653384"/>
                      <a:gd name="connsiteX2" fmla="*/ 1324428 w 1959428"/>
                      <a:gd name="connsiteY2" fmla="*/ 653164 h 653384"/>
                      <a:gd name="connsiteX3" fmla="*/ 1959428 w 1959428"/>
                      <a:gd name="connsiteY3" fmla="*/ 72593 h 653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59428" h="653384">
                        <a:moveTo>
                          <a:pt x="0" y="635021"/>
                        </a:moveTo>
                        <a:cubicBezTo>
                          <a:pt x="216202" y="316009"/>
                          <a:pt x="432405" y="-3003"/>
                          <a:pt x="653143" y="21"/>
                        </a:cubicBezTo>
                        <a:cubicBezTo>
                          <a:pt x="873881" y="3045"/>
                          <a:pt x="1106714" y="641069"/>
                          <a:pt x="1324428" y="653164"/>
                        </a:cubicBezTo>
                        <a:cubicBezTo>
                          <a:pt x="1542142" y="665259"/>
                          <a:pt x="1832428" y="175402"/>
                          <a:pt x="1959428" y="72593"/>
                        </a:cubicBezTo>
                      </a:path>
                    </a:pathLst>
                  </a:custGeom>
                  <a:grpFill/>
                  <a:ln w="38100" cmpd="sng">
                    <a:solidFill>
                      <a:schemeClr val="accent5"/>
                    </a:solidFill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91439" tIns="45719" rIns="91439" bIns="45719" numCol="1" spcCol="38100" rtlCol="0" anchor="t">
                    <a:noAutofit/>
                  </a:bodyPr>
                  <a:lstStyle/>
                  <a:p>
                    <a:pPr marL="0" marR="0" indent="0" algn="l" defTabSz="914400" rtl="0" fontAlgn="auto" latinLnBrk="1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4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Arial"/>
                      <a:ea typeface="Arial"/>
                      <a:cs typeface="Arial"/>
                    </a:endParaRPr>
                  </a:p>
                </p:txBody>
              </p:sp>
              <p:sp>
                <p:nvSpPr>
                  <p:cNvPr id="20" name="Freeform 19"/>
                  <p:cNvSpPr/>
                  <p:nvPr/>
                </p:nvSpPr>
                <p:spPr>
                  <a:xfrm>
                    <a:off x="6907824" y="2032219"/>
                    <a:ext cx="979714" cy="272363"/>
                  </a:xfrm>
                  <a:custGeom>
                    <a:avLst/>
                    <a:gdLst>
                      <a:gd name="connsiteX0" fmla="*/ 0 w 1959428"/>
                      <a:gd name="connsiteY0" fmla="*/ 635021 h 653384"/>
                      <a:gd name="connsiteX1" fmla="*/ 653143 w 1959428"/>
                      <a:gd name="connsiteY1" fmla="*/ 21 h 653384"/>
                      <a:gd name="connsiteX2" fmla="*/ 1324428 w 1959428"/>
                      <a:gd name="connsiteY2" fmla="*/ 653164 h 653384"/>
                      <a:gd name="connsiteX3" fmla="*/ 1959428 w 1959428"/>
                      <a:gd name="connsiteY3" fmla="*/ 72593 h 653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59428" h="653384">
                        <a:moveTo>
                          <a:pt x="0" y="635021"/>
                        </a:moveTo>
                        <a:cubicBezTo>
                          <a:pt x="216202" y="316009"/>
                          <a:pt x="432405" y="-3003"/>
                          <a:pt x="653143" y="21"/>
                        </a:cubicBezTo>
                        <a:cubicBezTo>
                          <a:pt x="873881" y="3045"/>
                          <a:pt x="1106714" y="641069"/>
                          <a:pt x="1324428" y="653164"/>
                        </a:cubicBezTo>
                        <a:cubicBezTo>
                          <a:pt x="1542142" y="665259"/>
                          <a:pt x="1832428" y="175402"/>
                          <a:pt x="1959428" y="72593"/>
                        </a:cubicBezTo>
                      </a:path>
                    </a:pathLst>
                  </a:custGeom>
                  <a:grpFill/>
                  <a:ln w="38100" cmpd="sng">
                    <a:solidFill>
                      <a:schemeClr val="accent6"/>
                    </a:solidFill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91439" tIns="45719" rIns="91439" bIns="45719" numCol="1" spcCol="38100" rtlCol="0" anchor="t">
                    <a:noAutofit/>
                  </a:bodyPr>
                  <a:lstStyle/>
                  <a:p>
                    <a:pPr marL="0" marR="0" indent="0" algn="l" defTabSz="914400" rtl="0" fontAlgn="auto" latinLnBrk="1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4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Arial"/>
                      <a:ea typeface="Arial"/>
                      <a:cs typeface="Arial"/>
                    </a:endParaRPr>
                  </a:p>
                </p:txBody>
              </p:sp>
              <p:sp>
                <p:nvSpPr>
                  <p:cNvPr id="21" name="Freeform 20"/>
                  <p:cNvSpPr/>
                  <p:nvPr/>
                </p:nvSpPr>
                <p:spPr>
                  <a:xfrm>
                    <a:off x="6907824" y="2329975"/>
                    <a:ext cx="979714" cy="272363"/>
                  </a:xfrm>
                  <a:custGeom>
                    <a:avLst/>
                    <a:gdLst>
                      <a:gd name="connsiteX0" fmla="*/ 0 w 1959428"/>
                      <a:gd name="connsiteY0" fmla="*/ 635021 h 653384"/>
                      <a:gd name="connsiteX1" fmla="*/ 653143 w 1959428"/>
                      <a:gd name="connsiteY1" fmla="*/ 21 h 653384"/>
                      <a:gd name="connsiteX2" fmla="*/ 1324428 w 1959428"/>
                      <a:gd name="connsiteY2" fmla="*/ 653164 h 653384"/>
                      <a:gd name="connsiteX3" fmla="*/ 1959428 w 1959428"/>
                      <a:gd name="connsiteY3" fmla="*/ 72593 h 6533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59428" h="653384">
                        <a:moveTo>
                          <a:pt x="0" y="635021"/>
                        </a:moveTo>
                        <a:cubicBezTo>
                          <a:pt x="216202" y="316009"/>
                          <a:pt x="432405" y="-3003"/>
                          <a:pt x="653143" y="21"/>
                        </a:cubicBezTo>
                        <a:cubicBezTo>
                          <a:pt x="873881" y="3045"/>
                          <a:pt x="1106714" y="641069"/>
                          <a:pt x="1324428" y="653164"/>
                        </a:cubicBezTo>
                        <a:cubicBezTo>
                          <a:pt x="1542142" y="665259"/>
                          <a:pt x="1832428" y="175402"/>
                          <a:pt x="1959428" y="72593"/>
                        </a:cubicBezTo>
                      </a:path>
                    </a:pathLst>
                  </a:custGeom>
                  <a:grpFill/>
                  <a:ln w="38100" cmpd="sng">
                    <a:solidFill>
                      <a:schemeClr val="tx2"/>
                    </a:solidFill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91439" tIns="45719" rIns="91439" bIns="45719" numCol="1" spcCol="38100" rtlCol="0" anchor="t">
                    <a:noAutofit/>
                  </a:bodyPr>
                  <a:lstStyle/>
                  <a:p>
                    <a:pPr marL="0" marR="0" indent="0" algn="l" defTabSz="914400" rtl="0" fontAlgn="auto" latinLnBrk="1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14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Arial"/>
                      <a:ea typeface="Arial"/>
                      <a:cs typeface="Arial"/>
                    </a:endParaRPr>
                  </a:p>
                </p:txBody>
              </p:sp>
            </p:grpSp>
            <p:sp>
              <p:nvSpPr>
                <p:cNvPr id="17" name="TextBox 16"/>
                <p:cNvSpPr txBox="1"/>
                <p:nvPr/>
              </p:nvSpPr>
              <p:spPr>
                <a:xfrm>
                  <a:off x="7229770" y="1422355"/>
                  <a:ext cx="1234287" cy="292388"/>
                </a:xfrm>
                <a:prstGeom prst="rect">
                  <a:avLst/>
                </a:prstGeom>
                <a:solidFill>
                  <a:srgbClr val="00BAE9"/>
                </a:solidFill>
                <a:ln w="3175" cap="flat">
                  <a:noFill/>
                  <a:miter lim="400000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38100" tIns="38100" rIns="38100" bIns="381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1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400" b="0" i="0" u="none" strike="noStrike" cap="none" spc="0" normalizeH="0" baseline="0" dirty="0" smtClean="0">
                      <a:ln>
                        <a:noFill/>
                      </a:ln>
                      <a:solidFill>
                        <a:schemeClr val="accent2"/>
                      </a:solidFill>
                      <a:effectLst/>
                      <a:uFillTx/>
                      <a:latin typeface="Arial"/>
                      <a:ea typeface="Arial"/>
                      <a:cs typeface="Arial"/>
                      <a:sym typeface="Droid Sans"/>
                    </a:rPr>
                    <a:t>Designs</a:t>
                  </a:r>
                  <a:r>
                    <a:rPr kumimoji="0" lang="en-US" sz="1400" b="0" i="0" u="none" strike="noStrike" cap="none" spc="0" normalizeH="0" dirty="0" smtClean="0">
                      <a:ln>
                        <a:noFill/>
                      </a:ln>
                      <a:solidFill>
                        <a:schemeClr val="accent2"/>
                      </a:solidFill>
                      <a:effectLst/>
                      <a:uFillTx/>
                      <a:latin typeface="Arial"/>
                      <a:ea typeface="Arial"/>
                      <a:cs typeface="Arial"/>
                      <a:sym typeface="Droid Sans"/>
                    </a:rPr>
                    <a:t> to fab</a:t>
                  </a:r>
                  <a:endParaRPr kumimoji="0" lang="en-US" sz="1400" b="0" i="0" u="none" strike="noStrike" cap="none" spc="0" normalizeH="0" baseline="0" dirty="0">
                    <a:ln>
                      <a:noFill/>
                    </a:ln>
                    <a:solidFill>
                      <a:schemeClr val="accent2"/>
                    </a:solidFill>
                    <a:effectLst/>
                    <a:uFillTx/>
                    <a:latin typeface="Arial"/>
                    <a:ea typeface="Arial"/>
                    <a:cs typeface="Arial"/>
                    <a:sym typeface="Droid Sans"/>
                  </a:endParaRPr>
                </a:p>
              </p:txBody>
            </p:sp>
          </p:grpSp>
          <p:sp>
            <p:nvSpPr>
              <p:cNvPr id="14" name="Right Arrow 13"/>
              <p:cNvSpPr/>
              <p:nvPr/>
            </p:nvSpPr>
            <p:spPr>
              <a:xfrm>
                <a:off x="2760707" y="1730980"/>
                <a:ext cx="1188720" cy="731520"/>
              </a:xfrm>
              <a:prstGeom prst="rightArrow">
                <a:avLst>
                  <a:gd name="adj1" fmla="val 50000"/>
                  <a:gd name="adj2" fmla="val 27822"/>
                </a:avLst>
              </a:prstGeom>
              <a:solidFill>
                <a:schemeClr val="accent5"/>
              </a:solidFill>
              <a:ln w="3175" cap="flat" cmpd="sng">
                <a:solidFill>
                  <a:schemeClr val="accent5">
                    <a:lumMod val="50000"/>
                  </a:schemeClr>
                </a:solidFill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38100" tIns="38100" rIns="38100" bIns="38100" numCol="1" spcCol="38100" rtlCol="0" anchor="ctr">
                <a:normAutofit/>
              </a:bodyPr>
              <a:lstStyle/>
              <a:p>
                <a:pPr marL="0" marR="0" indent="0" algn="ctr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 smtClean="0">
                    <a:solidFill>
                      <a:srgbClr val="FFFFFF"/>
                    </a:solidFill>
                    <a:latin typeface="Arial"/>
                    <a:ea typeface="+mj-ea"/>
                    <a:cs typeface="Arial"/>
                    <a:sym typeface="Helvetica Light"/>
                  </a:rPr>
                  <a:t>Annotation</a:t>
                </a:r>
                <a:endParaRPr kumimoji="0" lang="en-US" sz="14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rial"/>
                  <a:ea typeface="+mj-ea"/>
                  <a:cs typeface="Arial"/>
                  <a:sym typeface="Helvetica Light"/>
                </a:endParaRPr>
              </a:p>
            </p:txBody>
          </p:sp>
          <p:sp>
            <p:nvSpPr>
              <p:cNvPr id="15" name="Right Arrow 14"/>
              <p:cNvSpPr/>
              <p:nvPr/>
            </p:nvSpPr>
            <p:spPr>
              <a:xfrm>
                <a:off x="5604151" y="1730980"/>
                <a:ext cx="1188720" cy="731520"/>
              </a:xfrm>
              <a:prstGeom prst="rightArrow">
                <a:avLst>
                  <a:gd name="adj1" fmla="val 50000"/>
                  <a:gd name="adj2" fmla="val 27822"/>
                </a:avLst>
              </a:prstGeom>
              <a:solidFill>
                <a:schemeClr val="accent5"/>
              </a:solidFill>
              <a:ln w="3175" cap="flat" cmpd="sng">
                <a:solidFill>
                  <a:schemeClr val="accent5">
                    <a:lumMod val="50000"/>
                  </a:schemeClr>
                </a:solidFill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38100" tIns="38100" rIns="38100" bIns="38100" numCol="1" spcCol="38100" rtlCol="0" anchor="ctr">
                <a:normAutofit/>
              </a:bodyPr>
              <a:lstStyle/>
              <a:p>
                <a:pPr marL="0" marR="0" indent="0" algn="ctr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 smtClean="0">
                    <a:solidFill>
                      <a:srgbClr val="FFFFFF"/>
                    </a:solidFill>
                    <a:latin typeface="Arial"/>
                    <a:ea typeface="+mj-ea"/>
                    <a:cs typeface="Arial"/>
                    <a:sym typeface="Helvetica Light"/>
                  </a:rPr>
                  <a:t>Design</a:t>
                </a:r>
                <a:endParaRPr kumimoji="0" lang="en-US" sz="14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rial"/>
                  <a:ea typeface="+mj-ea"/>
                  <a:cs typeface="Arial"/>
                  <a:sym typeface="Helvetica Light"/>
                </a:endParaRPr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>
              <a:off x="794323" y="3447576"/>
              <a:ext cx="7555355" cy="1428958"/>
              <a:chOff x="664225" y="3447576"/>
              <a:chExt cx="7555355" cy="1428958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4141851" y="3929614"/>
                <a:ext cx="1269876" cy="464880"/>
                <a:chOff x="4033551" y="3960936"/>
                <a:chExt cx="1269876" cy="464880"/>
              </a:xfrm>
            </p:grpSpPr>
            <p:sp>
              <p:nvSpPr>
                <p:cNvPr id="30" name="Can 29"/>
                <p:cNvSpPr/>
                <p:nvPr/>
              </p:nvSpPr>
              <p:spPr>
                <a:xfrm>
                  <a:off x="4149807" y="3960936"/>
                  <a:ext cx="1037364" cy="464880"/>
                </a:xfrm>
                <a:prstGeom prst="can">
                  <a:avLst/>
                </a:prstGeom>
                <a:solidFill>
                  <a:schemeClr val="accent6"/>
                </a:solidFill>
                <a:ln w="3175" cap="flat">
                  <a:solidFill>
                    <a:schemeClr val="accent6">
                      <a:lumMod val="50000"/>
                    </a:schemeClr>
                  </a:solidFill>
                  <a:miter lim="400000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38100" tIns="38100" rIns="38100" bIns="381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1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400" b="0" i="0" u="none" strike="noStrike" cap="none" spc="0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rial"/>
                    <a:ea typeface="+mj-ea"/>
                    <a:cs typeface="Arial"/>
                    <a:sym typeface="Helvetica Light"/>
                  </a:endParaRPr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4033551" y="4085796"/>
                  <a:ext cx="1269876" cy="292388"/>
                </a:xfrm>
                <a:prstGeom prst="rect">
                  <a:avLst/>
                </a:prstGeom>
                <a:noFill/>
                <a:ln w="3175" cap="flat">
                  <a:noFill/>
                  <a:miter lim="400000"/>
                </a:ln>
                <a:effectLst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38100" tIns="38100" rIns="38100" bIns="38100" numCol="1" spcCol="38100" rtlCol="0" anchor="ctr">
                  <a:spAutoFit/>
                </a:bodyPr>
                <a:lstStyle/>
                <a:p>
                  <a:pPr marL="0" marR="0" indent="0" algn="ctr" defTabSz="584200" rtl="0" fontAlgn="auto" latinLnBrk="1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1400" b="0" i="0" u="none" strike="noStrike" cap="none" spc="0" normalizeH="0" baseline="0" dirty="0" err="1" smtClean="0">
                      <a:ln>
                        <a:noFill/>
                      </a:ln>
                      <a:solidFill>
                        <a:schemeClr val="accent2"/>
                      </a:solidFill>
                      <a:effectLst/>
                      <a:uFillTx/>
                      <a:latin typeface="Arial"/>
                      <a:ea typeface="Arial"/>
                      <a:cs typeface="Arial"/>
                      <a:sym typeface="Droid Sans"/>
                    </a:rPr>
                    <a:t>GuideDB</a:t>
                  </a:r>
                  <a:endParaRPr kumimoji="0" lang="en-US" sz="1400" b="0" i="0" u="none" strike="noStrike" cap="none" spc="0" normalizeH="0" baseline="0" dirty="0">
                    <a:ln>
                      <a:noFill/>
                    </a:ln>
                    <a:solidFill>
                      <a:schemeClr val="accent2"/>
                    </a:solidFill>
                    <a:effectLst/>
                    <a:uFillTx/>
                    <a:latin typeface="Arial"/>
                    <a:ea typeface="Arial"/>
                    <a:cs typeface="Arial"/>
                    <a:sym typeface="Droid Sans"/>
                  </a:endParaRPr>
                </a:p>
              </p:txBody>
            </p:sp>
          </p:grpSp>
          <p:sp>
            <p:nvSpPr>
              <p:cNvPr id="26" name="Right Arrow 25"/>
              <p:cNvSpPr/>
              <p:nvPr/>
            </p:nvSpPr>
            <p:spPr>
              <a:xfrm>
                <a:off x="2760707" y="3796294"/>
                <a:ext cx="1188720" cy="731520"/>
              </a:xfrm>
              <a:prstGeom prst="rightArrow">
                <a:avLst>
                  <a:gd name="adj1" fmla="val 50000"/>
                  <a:gd name="adj2" fmla="val 27822"/>
                </a:avLst>
              </a:prstGeom>
              <a:solidFill>
                <a:schemeClr val="accent5"/>
              </a:solidFill>
              <a:ln w="3175" cap="flat" cmpd="sng">
                <a:solidFill>
                  <a:schemeClr val="accent5">
                    <a:lumMod val="50000"/>
                  </a:schemeClr>
                </a:solidFill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38100" tIns="38100" rIns="38100" bIns="38100" numCol="1" spcCol="38100" rtlCol="0" anchor="ctr">
                <a:normAutofit/>
              </a:bodyPr>
              <a:lstStyle/>
              <a:p>
                <a:pPr marL="0" marR="0" indent="0" algn="ctr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 smtClean="0">
                    <a:solidFill>
                      <a:srgbClr val="FFFFFF"/>
                    </a:solidFill>
                    <a:latin typeface="Arial"/>
                    <a:ea typeface="+mj-ea"/>
                    <a:cs typeface="Arial"/>
                    <a:sym typeface="Helvetica Light"/>
                  </a:rPr>
                  <a:t>Scoring</a:t>
                </a:r>
                <a:endParaRPr kumimoji="0" lang="en-US" sz="14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rial"/>
                  <a:ea typeface="+mj-ea"/>
                  <a:cs typeface="Arial"/>
                  <a:sym typeface="Helvetica Light"/>
                </a:endParaRPr>
              </a:p>
            </p:txBody>
          </p:sp>
          <p:sp>
            <p:nvSpPr>
              <p:cNvPr id="27" name="Cloud 26"/>
              <p:cNvSpPr/>
              <p:nvPr/>
            </p:nvSpPr>
            <p:spPr>
              <a:xfrm>
                <a:off x="664225" y="3447576"/>
                <a:ext cx="1904057" cy="1428958"/>
              </a:xfrm>
              <a:prstGeom prst="cloud">
                <a:avLst/>
              </a:prstGeom>
              <a:solidFill>
                <a:srgbClr val="00BAE9"/>
              </a:solidFill>
              <a:ln w="3175" cap="flat">
                <a:solidFill>
                  <a:schemeClr val="accent4">
                    <a:lumMod val="50000"/>
                  </a:schemeClr>
                </a:solidFill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38100" tIns="38100" rIns="38100" bIns="38100" numCol="1" spcCol="38100" rtlCol="0" anchor="ctr">
                <a:spAutoFit/>
              </a:bodyPr>
              <a:lstStyle/>
              <a:p>
                <a:pPr marL="0" marR="0" indent="0" algn="ctr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400" b="0" i="0" u="none" strike="noStrike" cap="none" spc="0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rial"/>
                    <a:ea typeface="+mj-ea"/>
                    <a:cs typeface="Arial"/>
                    <a:sym typeface="Helvetica Light"/>
                  </a:rPr>
                  <a:t>Published </a:t>
                </a:r>
              </a:p>
              <a:p>
                <a:pPr marL="0" marR="0" indent="0" algn="ctr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 smtClean="0">
                    <a:solidFill>
                      <a:srgbClr val="FFFFFF"/>
                    </a:solidFill>
                    <a:latin typeface="Arial"/>
                    <a:ea typeface="+mj-ea"/>
                    <a:cs typeface="Arial"/>
                    <a:sym typeface="Helvetica Light"/>
                  </a:rPr>
                  <a:t>G</a:t>
                </a:r>
                <a:r>
                  <a:rPr kumimoji="0" lang="en-US" sz="1400" b="0" i="0" u="none" strike="noStrike" cap="none" spc="0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rial"/>
                    <a:ea typeface="+mj-ea"/>
                    <a:cs typeface="Arial"/>
                    <a:sym typeface="Helvetica Light"/>
                  </a:rPr>
                  <a:t>uides</a:t>
                </a:r>
                <a:r>
                  <a:rPr lang="en-US" sz="1400" dirty="0">
                    <a:solidFill>
                      <a:srgbClr val="FFFFFF"/>
                    </a:solidFill>
                    <a:latin typeface="Arial"/>
                    <a:ea typeface="+mj-ea"/>
                    <a:cs typeface="Arial"/>
                    <a:sym typeface="Helvetica Light"/>
                  </a:rPr>
                  <a:t> </a:t>
                </a:r>
                <a:r>
                  <a:rPr kumimoji="0" lang="en-US" sz="1400" b="0" i="0" u="none" strike="noStrike" cap="none" spc="0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rial"/>
                    <a:ea typeface="+mj-ea"/>
                    <a:cs typeface="Arial"/>
                    <a:sym typeface="Helvetica Light"/>
                  </a:rPr>
                  <a:t>&amp; NGS </a:t>
                </a:r>
              </a:p>
              <a:p>
                <a:pPr marL="0" marR="0" indent="0" algn="ctr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400" b="0" i="0" u="none" strike="noStrike" cap="none" spc="0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rial"/>
                    <a:ea typeface="+mj-ea"/>
                    <a:cs typeface="Arial"/>
                    <a:sym typeface="Helvetica Light"/>
                  </a:rPr>
                  <a:t>data</a:t>
                </a:r>
                <a:endParaRPr kumimoji="0" lang="en-US" sz="14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rial"/>
                  <a:ea typeface="+mj-ea"/>
                  <a:cs typeface="Arial"/>
                  <a:sym typeface="Helvetica Light"/>
                </a:endParaRPr>
              </a:p>
            </p:txBody>
          </p:sp>
          <p:sp>
            <p:nvSpPr>
              <p:cNvPr id="28" name="Multidocument 27"/>
              <p:cNvSpPr/>
              <p:nvPr/>
            </p:nvSpPr>
            <p:spPr>
              <a:xfrm>
                <a:off x="6985293" y="3542754"/>
                <a:ext cx="1234287" cy="1238600"/>
              </a:xfrm>
              <a:prstGeom prst="flowChartMultidocument">
                <a:avLst/>
              </a:prstGeom>
              <a:solidFill>
                <a:srgbClr val="00BAE9"/>
              </a:solidFill>
              <a:ln w="3175" cap="flat">
                <a:solidFill>
                  <a:schemeClr val="accent2"/>
                </a:solidFill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38100" tIns="38100" rIns="38100" bIns="38100" numCol="1" spcCol="38100" rtlCol="0" anchor="ctr">
                <a:normAutofit/>
              </a:bodyPr>
              <a:lstStyle/>
              <a:p>
                <a:pPr marL="0" marR="0" indent="0" algn="ctr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400" b="0" i="0" u="none" strike="noStrike" cap="none" spc="0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FillTx/>
                    <a:latin typeface="Arial"/>
                    <a:ea typeface="+mj-ea"/>
                    <a:cs typeface="Arial"/>
                    <a:sym typeface="Helvetica Light"/>
                  </a:rPr>
                  <a:t>Regressions</a:t>
                </a:r>
                <a:endParaRPr kumimoji="0" lang="en-US" sz="14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rial"/>
                  <a:ea typeface="+mj-ea"/>
                  <a:cs typeface="Arial"/>
                  <a:sym typeface="Helvetica Light"/>
                </a:endParaRPr>
              </a:p>
            </p:txBody>
          </p:sp>
          <p:sp>
            <p:nvSpPr>
              <p:cNvPr id="29" name="Right Arrow 28"/>
              <p:cNvSpPr/>
              <p:nvPr/>
            </p:nvSpPr>
            <p:spPr>
              <a:xfrm>
                <a:off x="5604151" y="3796294"/>
                <a:ext cx="1188720" cy="731520"/>
              </a:xfrm>
              <a:prstGeom prst="rightArrow">
                <a:avLst>
                  <a:gd name="adj1" fmla="val 50000"/>
                  <a:gd name="adj2" fmla="val 27822"/>
                </a:avLst>
              </a:prstGeom>
              <a:solidFill>
                <a:schemeClr val="accent5"/>
              </a:solidFill>
              <a:ln w="3175" cap="flat" cmpd="sng">
                <a:solidFill>
                  <a:schemeClr val="accent5">
                    <a:lumMod val="50000"/>
                  </a:schemeClr>
                </a:solidFill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38100" tIns="38100" rIns="38100" bIns="38100" numCol="1" spcCol="38100" rtlCol="0" anchor="ctr">
                <a:normAutofit/>
              </a:bodyPr>
              <a:lstStyle/>
              <a:p>
                <a:pPr marL="0" marR="0" indent="0" algn="ctr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400" dirty="0" smtClean="0">
                    <a:solidFill>
                      <a:srgbClr val="FFFFFF"/>
                    </a:solidFill>
                    <a:latin typeface="Arial"/>
                    <a:ea typeface="+mj-ea"/>
                    <a:cs typeface="Arial"/>
                    <a:sym typeface="Helvetica Light"/>
                  </a:rPr>
                  <a:t>Analysis</a:t>
                </a:r>
                <a:endParaRPr kumimoji="0" lang="en-US" sz="1400" b="0" i="0" u="none" strike="noStrike" cap="none" spc="0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uFillTx/>
                  <a:latin typeface="Arial"/>
                  <a:ea typeface="+mj-ea"/>
                  <a:cs typeface="Arial"/>
                  <a:sym typeface="Helvetica Light"/>
                </a:endParaRPr>
              </a:p>
            </p:txBody>
          </p:sp>
        </p:grpSp>
      </p:grpSp>
      <p:grpSp>
        <p:nvGrpSpPr>
          <p:cNvPr id="32" name="Group 31"/>
          <p:cNvGrpSpPr/>
          <p:nvPr/>
        </p:nvGrpSpPr>
        <p:grpSpPr>
          <a:xfrm>
            <a:off x="1971028" y="5062778"/>
            <a:ext cx="5464607" cy="210697"/>
            <a:chOff x="1786346" y="5824463"/>
            <a:chExt cx="5464607" cy="299482"/>
          </a:xfrm>
        </p:grpSpPr>
        <p:grpSp>
          <p:nvGrpSpPr>
            <p:cNvPr id="33" name="Group 32"/>
            <p:cNvGrpSpPr/>
            <p:nvPr/>
          </p:nvGrpSpPr>
          <p:grpSpPr>
            <a:xfrm>
              <a:off x="6102987" y="5824463"/>
              <a:ext cx="1147966" cy="299482"/>
              <a:chOff x="5262831" y="5069973"/>
              <a:chExt cx="1147966" cy="299482"/>
            </a:xfrm>
          </p:grpSpPr>
          <p:sp>
            <p:nvSpPr>
              <p:cNvPr id="40" name="Rectangle 39"/>
              <p:cNvSpPr/>
              <p:nvPr/>
            </p:nvSpPr>
            <p:spPr>
              <a:xfrm>
                <a:off x="5262831" y="5069973"/>
                <a:ext cx="274320" cy="299482"/>
              </a:xfrm>
              <a:prstGeom prst="rect">
                <a:avLst/>
              </a:prstGeom>
              <a:solidFill>
                <a:schemeClr val="accent6"/>
              </a:solidFill>
              <a:ln w="3175" cmpd="sng">
                <a:solidFill>
                  <a:schemeClr val="accent6">
                    <a:lumMod val="50000"/>
                  </a:schemeClr>
                </a:solidFill>
                <a:prstDash val="soli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Arial"/>
                  <a:ea typeface="Arial"/>
                  <a:cs typeface="Arial"/>
                </a:endParaRP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537151" y="5077536"/>
                <a:ext cx="873646" cy="284356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38100" tIns="38100" rIns="38100" bIns="38100" numCol="1" spcCol="38100" rtlCol="0" anchor="ctr">
                <a:spAutoFit/>
              </a:bodyPr>
              <a:lstStyle/>
              <a:p>
                <a:pPr marL="0" marR="0" indent="0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800" b="0" i="0" u="none" strike="noStrike" cap="none" spc="0" normalizeH="0" baseline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Arial"/>
                    <a:ea typeface="Arial"/>
                    <a:cs typeface="Arial"/>
                    <a:sym typeface="Droid Sans"/>
                  </a:rPr>
                  <a:t>DATABASE</a:t>
                </a:r>
                <a:endParaRPr kumimoji="0" lang="en-US" sz="8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Arial"/>
                  <a:ea typeface="Arial"/>
                  <a:cs typeface="Arial"/>
                  <a:sym typeface="Droid Sans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3886969" y="5824463"/>
              <a:ext cx="1551474" cy="299482"/>
              <a:chOff x="3058015" y="5069973"/>
              <a:chExt cx="1551474" cy="299482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3058015" y="5069973"/>
                <a:ext cx="274320" cy="299482"/>
              </a:xfrm>
              <a:prstGeom prst="rect">
                <a:avLst/>
              </a:prstGeom>
              <a:solidFill>
                <a:schemeClr val="accent5"/>
              </a:solidFill>
              <a:ln w="3175" cmpd="sng">
                <a:solidFill>
                  <a:schemeClr val="accent5">
                    <a:lumMod val="50000"/>
                  </a:schemeClr>
                </a:solidFill>
                <a:prstDash val="soli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Arial"/>
                  <a:ea typeface="Arial"/>
                  <a:cs typeface="Arial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3344507" y="5077536"/>
                <a:ext cx="1264982" cy="284356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38100" tIns="38100" rIns="38100" bIns="38100" numCol="1" spcCol="38100" rtlCol="0" anchor="ctr">
                <a:spAutoFit/>
              </a:bodyPr>
              <a:lstStyle/>
              <a:p>
                <a:pPr marL="0" marR="0" indent="0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800" dirty="0" smtClean="0">
                    <a:solidFill>
                      <a:schemeClr val="bg1"/>
                    </a:solidFill>
                    <a:latin typeface="Arial"/>
                    <a:ea typeface="Arial"/>
                    <a:cs typeface="Arial"/>
                    <a:sym typeface="Droid Sans"/>
                  </a:rPr>
                  <a:t>ALGOS &amp; PIPELINES</a:t>
                </a:r>
                <a:endParaRPr kumimoji="0" lang="en-US" sz="8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Arial"/>
                  <a:ea typeface="Arial"/>
                  <a:cs typeface="Arial"/>
                  <a:sym typeface="Droid Sans"/>
                </a:endParaRPr>
              </a:p>
            </p:txBody>
          </p:sp>
        </p:grpSp>
        <p:grpSp>
          <p:nvGrpSpPr>
            <p:cNvPr id="35" name="Group 34"/>
            <p:cNvGrpSpPr/>
            <p:nvPr/>
          </p:nvGrpSpPr>
          <p:grpSpPr>
            <a:xfrm>
              <a:off x="1786346" y="5824463"/>
              <a:ext cx="1422302" cy="299482"/>
              <a:chOff x="946190" y="5069973"/>
              <a:chExt cx="1422302" cy="299482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946190" y="5069973"/>
                <a:ext cx="274320" cy="299482"/>
              </a:xfrm>
              <a:prstGeom prst="rect">
                <a:avLst/>
              </a:prstGeom>
              <a:solidFill>
                <a:schemeClr val="accent4"/>
              </a:solidFill>
              <a:ln w="3175" cmpd="sng">
                <a:solidFill>
                  <a:schemeClr val="accent4">
                    <a:lumMod val="50000"/>
                  </a:schemeClr>
                </a:solidFill>
                <a:prstDash val="solid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latin typeface="Arial"/>
                  <a:ea typeface="Arial"/>
                  <a:cs typeface="Arial"/>
                </a:endParaRP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1220510" y="5077536"/>
                <a:ext cx="1147982" cy="284356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38100" tIns="38100" rIns="38100" bIns="38100" numCol="1" spcCol="38100" rtlCol="0" anchor="ctr">
                <a:spAutoFit/>
              </a:bodyPr>
              <a:lstStyle/>
              <a:p>
                <a:pPr marL="0" marR="0" indent="0" defTabSz="5842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800" b="0" i="0" u="none" strike="noStrike" cap="none" spc="0" normalizeH="0" baseline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FillTx/>
                    <a:latin typeface="Arial"/>
                    <a:ea typeface="Arial"/>
                    <a:cs typeface="Arial"/>
                    <a:sym typeface="Droid Sans"/>
                  </a:rPr>
                  <a:t>INPUTS/OUTPUTS</a:t>
                </a:r>
                <a:endParaRPr kumimoji="0" lang="en-US" sz="800" b="0" i="0" u="none" strike="noStrike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Arial"/>
                  <a:ea typeface="Arial"/>
                  <a:cs typeface="Arial"/>
                  <a:sym typeface="Droid Sans"/>
                </a:endParaRPr>
              </a:p>
            </p:txBody>
          </p:sp>
        </p:grpSp>
      </p:grpSp>
      <p:sp>
        <p:nvSpPr>
          <p:cNvPr id="43" name="Rectangle 42"/>
          <p:cNvSpPr/>
          <p:nvPr/>
        </p:nvSpPr>
        <p:spPr>
          <a:xfrm>
            <a:off x="449262" y="1320387"/>
            <a:ext cx="8205789" cy="3604987"/>
          </a:xfrm>
          <a:prstGeom prst="rect">
            <a:avLst/>
          </a:prstGeom>
          <a:noFill/>
          <a:ln w="3175" cap="flat">
            <a:solidFill>
              <a:schemeClr val="bg1">
                <a:lumMod val="50000"/>
                <a:lumOff val="50000"/>
              </a:schemeClr>
            </a:solidFill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615755303"/>
      </p:ext>
    </p:extLst>
  </p:cSld>
  <p:clrMapOvr>
    <a:masterClrMapping/>
  </p:clrMapOvr>
  <p:transition xmlns:p14="http://schemas.microsoft.com/office/powerpoint/2010/main"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173210" y="141251"/>
            <a:ext cx="9815917" cy="483828"/>
          </a:xfrm>
        </p:spPr>
        <p:txBody>
          <a:bodyPr/>
          <a:lstStyle/>
          <a:p>
            <a:r>
              <a:rPr lang="en-US" dirty="0" smtClean="0"/>
              <a:t>COMPLEX, BUT NOT COMPLICATED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70634" y="625079"/>
            <a:ext cx="8245172" cy="441721"/>
          </a:xfrm>
        </p:spPr>
        <p:txBody>
          <a:bodyPr/>
          <a:lstStyle/>
          <a:p>
            <a:r>
              <a:rPr lang="en-US" dirty="0" smtClean="0"/>
              <a:t>VARIANT TO FUNCTIONAL VERIFICATION IN WEEKS</a:t>
            </a:r>
            <a:endParaRPr lang="en-US" dirty="0"/>
          </a:p>
        </p:txBody>
      </p:sp>
      <p:pic>
        <p:nvPicPr>
          <p:cNvPr id="5" name="Picture 4" descr="Screen Shot 2015-11-02 at 15.35.13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769714"/>
            <a:ext cx="9144000" cy="1627766"/>
          </a:xfrm>
          <a:prstGeom prst="rect">
            <a:avLst/>
          </a:prstGeom>
          <a:ln>
            <a:solidFill>
              <a:srgbClr val="00BAE9"/>
            </a:solidFill>
          </a:ln>
        </p:spPr>
      </p:pic>
      <p:sp>
        <p:nvSpPr>
          <p:cNvPr id="18" name="Slide Number Placeholder 16"/>
          <p:cNvSpPr>
            <a:spLocks noGrp="1"/>
          </p:cNvSpPr>
          <p:nvPr>
            <p:ph type="sldNum" sz="quarter" idx="10"/>
          </p:nvPr>
        </p:nvSpPr>
        <p:spPr>
          <a:xfrm>
            <a:off x="8793843" y="6544507"/>
            <a:ext cx="125385" cy="123111"/>
          </a:xfrm>
        </p:spPr>
        <p:txBody>
          <a:bodyPr/>
          <a:lstStyle/>
          <a:p>
            <a:fld id="{D742CFDC-C2F9-DA4E-86DF-3F4C398BB362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Picture 5" descr="horizon-logo.png"/>
          <p:cNvPicPr>
            <a:picLocks noChangeAspect="1"/>
          </p:cNvPicPr>
          <p:nvPr/>
        </p:nvPicPr>
        <p:blipFill>
          <a:blip r:embed="rId3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6109" y="4989369"/>
            <a:ext cx="1663286" cy="68115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5972" y="5617058"/>
            <a:ext cx="1391928" cy="681156"/>
          </a:xfrm>
          <a:prstGeom prst="rect">
            <a:avLst/>
          </a:prstGeom>
        </p:spPr>
      </p:pic>
      <p:sp>
        <p:nvSpPr>
          <p:cNvPr id="20" name="Shape 169"/>
          <p:cNvSpPr/>
          <p:nvPr/>
        </p:nvSpPr>
        <p:spPr>
          <a:xfrm>
            <a:off x="964837" y="4920632"/>
            <a:ext cx="7214327" cy="0"/>
          </a:xfrm>
          <a:prstGeom prst="line">
            <a:avLst/>
          </a:prstGeom>
          <a:noFill/>
          <a:ln w="25400" cap="flat">
            <a:solidFill>
              <a:srgbClr val="15ACE4"/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2200">
                <a:solidFill>
                  <a:srgbClr val="37ACFF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pic>
        <p:nvPicPr>
          <p:cNvPr id="19" name="Picture 18" descr="DeskGenLogo_Black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545" y="1636495"/>
            <a:ext cx="707045" cy="903266"/>
          </a:xfrm>
          <a:prstGeom prst="rect">
            <a:avLst/>
          </a:prstGeom>
        </p:spPr>
      </p:pic>
      <p:pic>
        <p:nvPicPr>
          <p:cNvPr id="29" name="Picture 28" descr="DeskGenLogo_Black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08761" y="1636495"/>
            <a:ext cx="707045" cy="9032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04781" y="5709012"/>
            <a:ext cx="1440694" cy="541954"/>
          </a:xfrm>
          <a:prstGeom prst="rect">
            <a:avLst/>
          </a:prstGeom>
        </p:spPr>
      </p:pic>
      <p:pic>
        <p:nvPicPr>
          <p:cNvPr id="12" name="Picture 11" descr="Illumina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363" y="4649947"/>
            <a:ext cx="1879599" cy="1253066"/>
          </a:xfrm>
          <a:prstGeom prst="rect">
            <a:avLst/>
          </a:prstGeom>
        </p:spPr>
      </p:pic>
      <p:pic>
        <p:nvPicPr>
          <p:cNvPr id="13" name="Picture 12" descr="Transcriptic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2604" y="4920632"/>
            <a:ext cx="2264691" cy="70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62549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2CFDC-C2F9-DA4E-86DF-3F4C398BB362}" type="slidenum">
              <a:rPr lang="en-US" smtClean="0"/>
              <a:t>5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73210" y="1875895"/>
            <a:ext cx="8746018" cy="1923604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228600" marR="0" indent="-22860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400" dirty="0" smtClean="0">
                <a:latin typeface="Arial"/>
                <a:ea typeface="Arial"/>
                <a:cs typeface="Arial"/>
                <a:sym typeface="Droid Sans"/>
              </a:rPr>
              <a:t> Brief intro to CRISPR and machine </a:t>
            </a:r>
            <a:r>
              <a:rPr lang="en-US" sz="2400" dirty="0">
                <a:latin typeface="Arial"/>
                <a:ea typeface="Arial"/>
                <a:cs typeface="Arial"/>
                <a:sym typeface="Droid Sans"/>
              </a:rPr>
              <a:t>l</a:t>
            </a:r>
            <a:r>
              <a:rPr lang="en-US" sz="2400" dirty="0" smtClean="0">
                <a:latin typeface="Arial"/>
                <a:ea typeface="Arial"/>
                <a:cs typeface="Arial"/>
                <a:sym typeface="Droid Sans"/>
              </a:rPr>
              <a:t>earning</a:t>
            </a:r>
          </a:p>
          <a:p>
            <a:pPr marL="228600" marR="0" indent="-22860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endParaRPr lang="en-US" sz="2400" dirty="0" smtClean="0">
              <a:latin typeface="Arial"/>
              <a:ea typeface="Arial"/>
              <a:cs typeface="Arial"/>
              <a:sym typeface="Droid Sans"/>
            </a:endParaRPr>
          </a:p>
          <a:p>
            <a:pPr marL="228600" marR="0" indent="-22860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400" dirty="0" smtClean="0">
                <a:latin typeface="Arial"/>
                <a:ea typeface="Arial"/>
                <a:cs typeface="Arial"/>
                <a:sym typeface="Droid Sans"/>
              </a:rPr>
              <a:t> E</a:t>
            </a:r>
            <a:r>
              <a:rPr lang="en-US" sz="2400" baseline="0" dirty="0" smtClean="0">
                <a:latin typeface="Arial"/>
                <a:ea typeface="Arial"/>
                <a:cs typeface="Arial"/>
                <a:sym typeface="Droid Sans"/>
              </a:rPr>
              <a:t>valuation </a:t>
            </a:r>
            <a:r>
              <a:rPr lang="en-US" sz="2400" baseline="0" dirty="0" smtClean="0">
                <a:latin typeface="Arial"/>
                <a:ea typeface="Arial"/>
                <a:cs typeface="Arial"/>
                <a:sym typeface="Droid Sans"/>
              </a:rPr>
              <a:t>of design rules &amp; scoring functions</a:t>
            </a:r>
          </a:p>
          <a:p>
            <a:pPr marL="228600" marR="0" indent="-22860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endParaRPr lang="en-US" sz="2400" baseline="0" dirty="0" smtClean="0">
              <a:latin typeface="Arial"/>
              <a:ea typeface="Arial"/>
              <a:cs typeface="Arial"/>
              <a:sym typeface="Droid Sans"/>
            </a:endParaRPr>
          </a:p>
          <a:p>
            <a:pPr marL="228600" marR="0" indent="-228600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2400" dirty="0">
                <a:latin typeface="Arial"/>
                <a:ea typeface="Arial"/>
                <a:cs typeface="Arial"/>
                <a:sym typeface="Droid Sans"/>
              </a:rPr>
              <a:t> </a:t>
            </a:r>
            <a:r>
              <a:rPr lang="en-US" sz="2400" dirty="0" smtClean="0">
                <a:latin typeface="Arial"/>
                <a:ea typeface="Arial"/>
                <a:cs typeface="Arial"/>
                <a:sym typeface="Droid Sans"/>
              </a:rPr>
              <a:t>Guide RNA design </a:t>
            </a:r>
            <a:r>
              <a:rPr lang="en-US" sz="2400" dirty="0">
                <a:latin typeface="Arial"/>
                <a:ea typeface="Arial"/>
                <a:cs typeface="Arial"/>
                <a:sym typeface="Droid Sans"/>
              </a:rPr>
              <a:t>t</a:t>
            </a:r>
            <a:r>
              <a:rPr lang="en-US" sz="2400" dirty="0" smtClean="0">
                <a:latin typeface="Arial"/>
                <a:ea typeface="Arial"/>
                <a:cs typeface="Arial"/>
                <a:sym typeface="Droid Sans"/>
              </a:rPr>
              <a:t>ips</a:t>
            </a:r>
            <a:endParaRPr kumimoji="0" lang="en-US" sz="2400" b="0" i="0" u="none" strike="noStrike" cap="none" spc="0" normalizeH="0" baseline="0" dirty="0">
              <a:ln>
                <a:noFill/>
              </a:ln>
              <a:effectLst/>
              <a:uFillTx/>
              <a:latin typeface="Arial"/>
              <a:ea typeface="Arial"/>
              <a:cs typeface="Arial"/>
              <a:sym typeface="Droid Sans"/>
            </a:endParaRPr>
          </a:p>
        </p:txBody>
      </p:sp>
    </p:spTree>
    <p:extLst>
      <p:ext uri="{BB962C8B-B14F-4D97-AF65-F5344CB8AC3E}">
        <p14:creationId xmlns:p14="http://schemas.microsoft.com/office/powerpoint/2010/main" val="203464724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8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pPr lvl="0"/>
              <a:t>6</a:t>
            </a:fld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CRISPR/CAS9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170634" y="625079"/>
            <a:ext cx="8325802" cy="441721"/>
          </a:xfrm>
        </p:spPr>
        <p:txBody>
          <a:bodyPr/>
          <a:lstStyle/>
          <a:p>
            <a:r>
              <a:rPr lang="en-US" dirty="0" smtClean="0"/>
              <a:t>FAST, CHEAP, AND ROBUST EDITING IN MANY SPECIES</a:t>
            </a:r>
            <a:endParaRPr lang="en-US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7" name="Shape 57"/>
          <p:cNvGraphicFramePr/>
          <p:nvPr>
            <p:extLst>
              <p:ext uri="{D42A27DB-BD31-4B8C-83A1-F6EECF244321}">
                <p14:modId xmlns:p14="http://schemas.microsoft.com/office/powerpoint/2010/main" val="1868872121"/>
              </p:ext>
            </p:extLst>
          </p:nvPr>
        </p:nvGraphicFramePr>
        <p:xfrm>
          <a:off x="4600466" y="1777157"/>
          <a:ext cx="3606038" cy="26833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03019"/>
                <a:gridCol w="1803019"/>
              </a:tblGrid>
              <a:tr h="442135">
                <a:tc>
                  <a:txBody>
                    <a:bodyPr/>
                    <a:lstStyle/>
                    <a:p>
                      <a:pPr algn="l">
                        <a:spcBef>
                          <a:spcPts val="0"/>
                        </a:spcBef>
                        <a:buNone/>
                      </a:pPr>
                      <a:r>
                        <a:rPr lang="en-GB" sz="1200" b="1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</a:rPr>
                        <a:t>2015</a:t>
                      </a:r>
                    </a:p>
                  </a:txBody>
                  <a:tcPr marL="91425" marR="91425" marT="121900" marB="121900" anchor="ctr"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0"/>
                        </a:spcBef>
                        <a:buNone/>
                      </a:pPr>
                      <a:r>
                        <a:rPr lang="en-GB" sz="1200" b="1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</a:rPr>
                        <a:t>2020 </a:t>
                      </a:r>
                      <a:r>
                        <a:rPr lang="en-GB" sz="1200" b="1" dirty="0" smtClean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</a:rPr>
                        <a:t>E</a:t>
                      </a:r>
                      <a:endParaRPr lang="en-GB" sz="1200" b="1" dirty="0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</a:endParaRPr>
                    </a:p>
                  </a:txBody>
                  <a:tcPr marL="91425" marR="91425" marT="121900" marB="121900" anchor="ctr"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</a:tr>
              <a:tr h="913064">
                <a:tc>
                  <a:txBody>
                    <a:bodyPr/>
                    <a:lstStyle/>
                    <a:p>
                      <a:pPr algn="l" rtl="0">
                        <a:spcBef>
                          <a:spcPts val="0"/>
                        </a:spcBef>
                        <a:buNone/>
                      </a:pPr>
                      <a:r>
                        <a:rPr lang="en-GB" sz="1200" dirty="0">
                          <a:latin typeface="Arial"/>
                          <a:ea typeface="Arial"/>
                          <a:cs typeface="Arial"/>
                        </a:rPr>
                        <a:t>20,000 - 40,000 </a:t>
                      </a:r>
                      <a:endParaRPr lang="en-GB" sz="1200" dirty="0" smtClean="0">
                        <a:latin typeface="Arial"/>
                        <a:ea typeface="Arial"/>
                        <a:cs typeface="Arial"/>
                      </a:endParaRPr>
                    </a:p>
                    <a:p>
                      <a:pPr algn="l" rtl="0">
                        <a:spcBef>
                          <a:spcPts val="0"/>
                        </a:spcBef>
                        <a:buNone/>
                      </a:pPr>
                      <a:r>
                        <a:rPr lang="en-GB" sz="1200" dirty="0" smtClean="0">
                          <a:latin typeface="Arial"/>
                          <a:ea typeface="Arial"/>
                          <a:cs typeface="Arial"/>
                        </a:rPr>
                        <a:t>labs </a:t>
                      </a:r>
                      <a:endParaRPr lang="en-GB" sz="120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marL="91425" marR="91425" marT="121900" marB="121900" anchor="ctr"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>
                        <a:spcBef>
                          <a:spcPts val="0"/>
                        </a:spcBef>
                        <a:buNone/>
                      </a:pPr>
                      <a:r>
                        <a:rPr lang="en-GB" sz="1200" dirty="0">
                          <a:latin typeface="Arial"/>
                          <a:ea typeface="Arial"/>
                          <a:cs typeface="Arial"/>
                        </a:rPr>
                        <a:t>30,000 - 66,000 </a:t>
                      </a:r>
                      <a:endParaRPr lang="en-GB" sz="1200" dirty="0" smtClean="0">
                        <a:latin typeface="Arial"/>
                        <a:ea typeface="Arial"/>
                        <a:cs typeface="Arial"/>
                      </a:endParaRPr>
                    </a:p>
                    <a:p>
                      <a:pPr algn="r">
                        <a:spcBef>
                          <a:spcPts val="0"/>
                        </a:spcBef>
                        <a:buNone/>
                      </a:pPr>
                      <a:r>
                        <a:rPr lang="en-GB" sz="1200" dirty="0" smtClean="0">
                          <a:latin typeface="Arial"/>
                          <a:ea typeface="Arial"/>
                          <a:cs typeface="Arial"/>
                        </a:rPr>
                        <a:t>labs</a:t>
                      </a:r>
                      <a:endParaRPr lang="en-GB" sz="120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marL="91425" marR="91425" marT="121900" marB="121900" anchor="ctr"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328131">
                <a:tc>
                  <a:txBody>
                    <a:bodyPr/>
                    <a:lstStyle/>
                    <a:p>
                      <a:pPr algn="l" rtl="0">
                        <a:spcBef>
                          <a:spcPts val="0"/>
                        </a:spcBef>
                        <a:buNone/>
                      </a:pPr>
                      <a:r>
                        <a:rPr lang="en-GB" sz="1200" dirty="0">
                          <a:latin typeface="Arial"/>
                          <a:ea typeface="Arial"/>
                          <a:cs typeface="Arial"/>
                        </a:rPr>
                        <a:t>250,000 - 600,000 </a:t>
                      </a:r>
                      <a:r>
                        <a:rPr lang="en-GB" sz="1200" dirty="0" smtClean="0">
                          <a:latin typeface="Arial"/>
                          <a:ea typeface="Arial"/>
                          <a:cs typeface="Arial"/>
                        </a:rPr>
                        <a:t>experiments</a:t>
                      </a:r>
                      <a:endParaRPr lang="en-GB" sz="120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marL="91425" marR="91425" marT="121900" marB="121900" anchor="ctr"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rtl="0">
                        <a:spcBef>
                          <a:spcPts val="0"/>
                        </a:spcBef>
                        <a:buNone/>
                      </a:pPr>
                      <a:r>
                        <a:rPr lang="en-GB" sz="1200" dirty="0">
                          <a:latin typeface="Arial"/>
                          <a:ea typeface="Arial"/>
                          <a:cs typeface="Arial"/>
                        </a:rPr>
                        <a:t>376,000 - 3,400,000 </a:t>
                      </a:r>
                      <a:r>
                        <a:rPr lang="en-GB" sz="1200" dirty="0" smtClean="0">
                          <a:latin typeface="Arial"/>
                          <a:ea typeface="Arial"/>
                          <a:cs typeface="Arial"/>
                        </a:rPr>
                        <a:t>experiments</a:t>
                      </a:r>
                      <a:endParaRPr lang="en-GB" sz="1200" dirty="0">
                        <a:latin typeface="Arial"/>
                        <a:ea typeface="Arial"/>
                        <a:cs typeface="Arial"/>
                      </a:endParaRPr>
                    </a:p>
                  </a:txBody>
                  <a:tcPr marL="91425" marR="91425" marT="121900" marB="121900" anchor="ctr"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61" name="Shape 61"/>
          <p:cNvSpPr txBox="1"/>
          <p:nvPr/>
        </p:nvSpPr>
        <p:spPr>
          <a:xfrm>
            <a:off x="294160" y="1376163"/>
            <a:ext cx="3808804" cy="608467"/>
          </a:xfrm>
          <a:prstGeom prst="rect">
            <a:avLst/>
          </a:prstGeom>
          <a:noFill/>
          <a:ln w="1905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sz="1100" b="1" spc="50" dirty="0" smtClean="0">
                <a:latin typeface="Arial"/>
                <a:ea typeface="Arial"/>
                <a:cs typeface="Arial"/>
              </a:rPr>
              <a:t>GENOME EDITING TAKES OFF</a:t>
            </a:r>
          </a:p>
        </p:txBody>
      </p:sp>
      <p:sp>
        <p:nvSpPr>
          <p:cNvPr id="3" name="Rectangle 2"/>
          <p:cNvSpPr/>
          <p:nvPr/>
        </p:nvSpPr>
        <p:spPr>
          <a:xfrm>
            <a:off x="5315969" y="4966911"/>
            <a:ext cx="2890535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GB" sz="600" dirty="0" smtClean="0">
                <a:solidFill>
                  <a:schemeClr val="dk1"/>
                </a:solidFill>
                <a:latin typeface="Arial"/>
                <a:ea typeface="Arial"/>
                <a:cs typeface="Arial"/>
              </a:rPr>
              <a:t>[SOURCE: TRIANGULATED FROM DTG, HZD, ADDGENE + ASSUMPTIONS]</a:t>
            </a:r>
            <a:endParaRPr lang="en-GB" sz="600" dirty="0">
              <a:solidFill>
                <a:schemeClr val="dk1"/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8626" y="3522568"/>
            <a:ext cx="342570" cy="45676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93170" y="2389705"/>
            <a:ext cx="360000" cy="479995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>
            <a:off x="6327826" y="2632056"/>
            <a:ext cx="493889" cy="0"/>
          </a:xfrm>
          <a:prstGeom prst="straightConnector1">
            <a:avLst/>
          </a:prstGeom>
          <a:ln w="19050" cmpd="sng">
            <a:solidFill>
              <a:srgbClr val="EDF0F1"/>
            </a:solidFill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463" y="1777157"/>
            <a:ext cx="2924394" cy="463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10621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CRISPR </a:t>
            </a:r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PROGRAMMABLE TWO COMPONENT SYSTEM</a:t>
            </a:r>
          </a:p>
        </p:txBody>
      </p:sp>
      <p:pic>
        <p:nvPicPr>
          <p:cNvPr id="8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2800" y="1436232"/>
            <a:ext cx="1541257" cy="1505921"/>
          </a:xfrm>
          <a:prstGeom prst="rect">
            <a:avLst/>
          </a:prstGeom>
          <a:ln w="3175" cap="flat">
            <a:noFill/>
            <a:miter lim="400000"/>
          </a:ln>
          <a:effectLst/>
        </p:spPr>
      </p:pic>
      <p:pic>
        <p:nvPicPr>
          <p:cNvPr id="10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7856" y="4251342"/>
            <a:ext cx="1942315" cy="841153"/>
          </a:xfrm>
          <a:prstGeom prst="rect">
            <a:avLst/>
          </a:prstGeom>
          <a:ln w="3175">
            <a:miter lim="400000"/>
          </a:ln>
        </p:spPr>
      </p:pic>
      <p:sp>
        <p:nvSpPr>
          <p:cNvPr id="11" name="TextBox 10"/>
          <p:cNvSpPr txBox="1"/>
          <p:nvPr/>
        </p:nvSpPr>
        <p:spPr>
          <a:xfrm>
            <a:off x="547856" y="3048119"/>
            <a:ext cx="1723194" cy="630942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CAS9</a:t>
            </a: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NUCLEASE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7856" y="5275370"/>
            <a:ext cx="1723194" cy="630942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RNA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COMPONENT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6622" y="2085306"/>
            <a:ext cx="4293216" cy="1995438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14338" y="4251342"/>
            <a:ext cx="2351224" cy="1024028"/>
          </a:xfrm>
          <a:prstGeom prst="ellipse">
            <a:avLst/>
          </a:prstGeom>
          <a:noFill/>
          <a:ln w="3175" cap="flat">
            <a:solidFill>
              <a:srgbClr val="15ACE4"/>
            </a:solidFill>
            <a:prstDash val="dot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Helvetica Light"/>
            </a:endParaRPr>
          </a:p>
        </p:txBody>
      </p:sp>
      <p:cxnSp>
        <p:nvCxnSpPr>
          <p:cNvPr id="9" name="Straight Arrow Connector 8"/>
          <p:cNvCxnSpPr>
            <a:stCxn id="3" idx="7"/>
          </p:cNvCxnSpPr>
          <p:nvPr/>
        </p:nvCxnSpPr>
        <p:spPr>
          <a:xfrm flipV="1">
            <a:off x="2321233" y="3679061"/>
            <a:ext cx="1294214" cy="722246"/>
          </a:xfrm>
          <a:prstGeom prst="straightConnector1">
            <a:avLst/>
          </a:prstGeom>
          <a:noFill/>
          <a:ln w="12700" cap="flat">
            <a:solidFill>
              <a:srgbClr val="15ACE4"/>
            </a:solidFill>
            <a:prstDash val="dot"/>
            <a:miter lim="400000"/>
            <a:headEnd type="oval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Shape 207"/>
          <p:cNvSpPr/>
          <p:nvPr/>
        </p:nvSpPr>
        <p:spPr>
          <a:xfrm>
            <a:off x="3791476" y="4109928"/>
            <a:ext cx="1725453" cy="2000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200" extrusionOk="0">
                <a:moveTo>
                  <a:pt x="21600" y="0"/>
                </a:moveTo>
                <a:cubicBezTo>
                  <a:pt x="14403" y="21579"/>
                  <a:pt x="7203" y="21600"/>
                  <a:pt x="0" y="62"/>
                </a:cubicBezTo>
              </a:path>
            </a:pathLst>
          </a:custGeom>
          <a:noFill/>
          <a:ln w="38100" cap="flat" cmpd="sng">
            <a:solidFill>
              <a:srgbClr val="000000"/>
            </a:solidFill>
            <a:prstDash val="solid"/>
            <a:miter lim="400000"/>
          </a:ln>
          <a:effectLst/>
        </p:spPr>
        <p:txBody>
          <a:bodyPr/>
          <a:lstStyle/>
          <a:p>
            <a:endParaRPr sz="1050"/>
          </a:p>
        </p:txBody>
      </p:sp>
      <p:sp>
        <p:nvSpPr>
          <p:cNvPr id="14" name="Shape 198"/>
          <p:cNvSpPr/>
          <p:nvPr/>
        </p:nvSpPr>
        <p:spPr>
          <a:xfrm>
            <a:off x="5079650" y="1697404"/>
            <a:ext cx="3419963" cy="2741406"/>
          </a:xfrm>
          <a:prstGeom prst="ellipse">
            <a:avLst/>
          </a:prstGeom>
          <a:noFill/>
          <a:ln w="38100" cap="flat" cmpd="sng">
            <a:solidFill>
              <a:srgbClr val="000000"/>
            </a:solidFill>
            <a:prstDash val="solid"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>
              <a:defRPr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Light"/>
              </a:defRPr>
            </a:pPr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3615447" y="4562726"/>
            <a:ext cx="2113849" cy="1184940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solidFill>
                  <a:schemeClr val="bg1"/>
                </a:solidFill>
                <a:sym typeface="Droid Sans"/>
              </a:rPr>
              <a:t>VARIALBE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20 BP GUIDE RNA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chemeClr val="bg1"/>
                </a:solidFill>
                <a:sym typeface="Droid Sans"/>
              </a:rPr>
              <a:t>(</a:t>
            </a:r>
            <a:r>
              <a:rPr lang="en-US" b="1" u="sng" dirty="0" err="1" smtClean="0">
                <a:solidFill>
                  <a:schemeClr val="bg1"/>
                </a:solidFill>
                <a:sym typeface="Droid Sans"/>
              </a:rPr>
              <a:t>sgRNA</a:t>
            </a:r>
            <a:r>
              <a:rPr lang="en-US" u="sng" dirty="0" smtClean="0">
                <a:solidFill>
                  <a:schemeClr val="bg1"/>
                </a:solidFill>
                <a:sym typeface="Droid Sans"/>
              </a:rPr>
              <a:t>)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930471" y="4562726"/>
            <a:ext cx="1723194" cy="1184940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 smtClean="0">
                <a:solidFill>
                  <a:schemeClr val="bg1"/>
                </a:solidFill>
                <a:sym typeface="Droid Sans"/>
              </a:rPr>
              <a:t>CONSTANT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REGION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chemeClr val="bg1"/>
                </a:solidFill>
                <a:sym typeface="Droid Sans"/>
              </a:rPr>
              <a:t>(</a:t>
            </a:r>
            <a:r>
              <a:rPr lang="en-US" b="1" u="sng" dirty="0" err="1" smtClean="0">
                <a:solidFill>
                  <a:schemeClr val="bg1"/>
                </a:solidFill>
                <a:sym typeface="Droid Sans"/>
              </a:rPr>
              <a:t>tracrRNA</a:t>
            </a:r>
            <a:r>
              <a:rPr lang="en-US" u="sng" dirty="0" smtClean="0">
                <a:solidFill>
                  <a:schemeClr val="bg1"/>
                </a:solidFill>
                <a:sym typeface="Droid Sans"/>
              </a:rPr>
              <a:t>)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</p:txBody>
      </p:sp>
      <p:sp>
        <p:nvSpPr>
          <p:cNvPr id="20" name="Slide Number Placeholder 16"/>
          <p:cNvSpPr>
            <a:spLocks noGrp="1"/>
          </p:cNvSpPr>
          <p:nvPr>
            <p:ph type="sldNum" sz="quarter" idx="10"/>
          </p:nvPr>
        </p:nvSpPr>
        <p:spPr>
          <a:xfrm>
            <a:off x="8793843" y="6544507"/>
            <a:ext cx="125385" cy="123111"/>
          </a:xfrm>
        </p:spPr>
        <p:txBody>
          <a:bodyPr/>
          <a:lstStyle/>
          <a:p>
            <a:fld id="{D742CFDC-C2F9-DA4E-86DF-3F4C398BB36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2636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CRISPR OVERVIEW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PROGRAMMABLE TWO COMPONENT SYSTEM</a:t>
            </a:r>
            <a:endParaRPr lang="en-US" dirty="0"/>
          </a:p>
        </p:txBody>
      </p:sp>
      <p:pic>
        <p:nvPicPr>
          <p:cNvPr id="8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2800" y="1436232"/>
            <a:ext cx="1541257" cy="1505921"/>
          </a:xfrm>
          <a:prstGeom prst="rect">
            <a:avLst/>
          </a:prstGeom>
          <a:ln w="3175" cap="flat">
            <a:noFill/>
            <a:miter lim="400000"/>
          </a:ln>
          <a:effectLst/>
        </p:spPr>
      </p:pic>
      <p:pic>
        <p:nvPicPr>
          <p:cNvPr id="10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7856" y="4251342"/>
            <a:ext cx="1942315" cy="841153"/>
          </a:xfrm>
          <a:prstGeom prst="rect">
            <a:avLst/>
          </a:prstGeom>
          <a:ln w="3175">
            <a:miter lim="400000"/>
          </a:ln>
        </p:spPr>
      </p:pic>
      <p:sp>
        <p:nvSpPr>
          <p:cNvPr id="11" name="TextBox 10"/>
          <p:cNvSpPr txBox="1"/>
          <p:nvPr/>
        </p:nvSpPr>
        <p:spPr>
          <a:xfrm>
            <a:off x="547856" y="3048119"/>
            <a:ext cx="1723194" cy="630942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CAS9</a:t>
            </a: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NUCLEASE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7856" y="5275370"/>
            <a:ext cx="1723194" cy="630942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RNA</a:t>
            </a:r>
            <a:endParaRPr kumimoji="0" lang="en-US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COMPONENT</a:t>
            </a:r>
            <a:endParaRPr kumimoji="0" lang="en-US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</p:txBody>
      </p:sp>
      <p:grpSp>
        <p:nvGrpSpPr>
          <p:cNvPr id="9" name="Group 205"/>
          <p:cNvGrpSpPr/>
          <p:nvPr/>
        </p:nvGrpSpPr>
        <p:grpSpPr>
          <a:xfrm>
            <a:off x="4419722" y="1872886"/>
            <a:ext cx="3531168" cy="2378456"/>
            <a:chOff x="706924" y="0"/>
            <a:chExt cx="5022104" cy="3382690"/>
          </a:xfrm>
        </p:grpSpPr>
        <p:sp>
          <p:nvSpPr>
            <p:cNvPr id="13" name="Shape 202"/>
            <p:cNvSpPr/>
            <p:nvPr/>
          </p:nvSpPr>
          <p:spPr>
            <a:xfrm>
              <a:off x="2594087" y="2167564"/>
              <a:ext cx="109431" cy="350181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none" lIns="38100" tIns="38100" rIns="38100" bIns="38100" numCol="1" anchor="ctr">
              <a:spAutoFit/>
            </a:bodyPr>
            <a:lstStyle/>
            <a:p>
              <a:endParaRPr sz="1050"/>
            </a:p>
          </p:txBody>
        </p:sp>
        <p:pic>
          <p:nvPicPr>
            <p:cNvPr id="14" name="pasted-image.pdf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706924" y="0"/>
              <a:ext cx="5022104" cy="3382690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</p:grpSp>
      <p:sp>
        <p:nvSpPr>
          <p:cNvPr id="16" name="TextBox 15"/>
          <p:cNvSpPr txBox="1"/>
          <p:nvPr/>
        </p:nvSpPr>
        <p:spPr>
          <a:xfrm>
            <a:off x="4450862" y="4442877"/>
            <a:ext cx="3468888" cy="907941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ACTIVE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RNA-GUIDED CAS9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COMPLEX</a:t>
            </a:r>
            <a:endParaRPr kumimoji="0" lang="en-US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0"/>
          </p:nvPr>
        </p:nvSpPr>
        <p:spPr>
          <a:xfrm>
            <a:off x="8793843" y="6544507"/>
            <a:ext cx="125385" cy="123111"/>
          </a:xfrm>
        </p:spPr>
        <p:txBody>
          <a:bodyPr/>
          <a:lstStyle/>
          <a:p>
            <a:fld id="{D742CFDC-C2F9-DA4E-86DF-3F4C398BB36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3981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 advAuto="0"/>
      <p:bldP spid="9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CRISPR OVERVIEW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170633" y="625079"/>
            <a:ext cx="8253539" cy="441721"/>
          </a:xfrm>
        </p:spPr>
        <p:txBody>
          <a:bodyPr/>
          <a:lstStyle/>
          <a:p>
            <a:r>
              <a:rPr lang="en-US" dirty="0" smtClean="0"/>
              <a:t>CUT + REPAIR = GENOME EDITING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64" y="1422477"/>
            <a:ext cx="7597473" cy="47739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407395" y="5443321"/>
            <a:ext cx="2187770" cy="292388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EA2C64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NGG PAM SEQUENCE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EA2C64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95506" y="4916680"/>
            <a:ext cx="2187770" cy="292388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15ACE4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NUCLEASE DOMAINS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15ACE4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66735" y="4173016"/>
            <a:ext cx="1677919" cy="507831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GENOME 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chemeClr val="accent6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SEQUENCE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+mn-lt"/>
              <a:ea typeface="+mn-ea"/>
              <a:cs typeface="+mn-cs"/>
              <a:sym typeface="Droid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42240" y="2615239"/>
            <a:ext cx="1677919" cy="507831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sgRNA</a:t>
            </a: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Droid Sans"/>
              </a:rPr>
              <a:t>-DNA</a:t>
            </a:r>
          </a:p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1"/>
                </a:solidFill>
                <a:sym typeface="Droid Sans"/>
              </a:rPr>
              <a:t>BASE PAIRING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Droid Sans"/>
            </a:endParaRPr>
          </a:p>
        </p:txBody>
      </p:sp>
      <p:cxnSp>
        <p:nvCxnSpPr>
          <p:cNvPr id="22" name="Straight Arrow Connector 21"/>
          <p:cNvCxnSpPr>
            <a:stCxn id="21" idx="2"/>
          </p:cNvCxnSpPr>
          <p:nvPr/>
        </p:nvCxnSpPr>
        <p:spPr>
          <a:xfrm>
            <a:off x="1981200" y="3123070"/>
            <a:ext cx="838959" cy="674530"/>
          </a:xfrm>
          <a:prstGeom prst="straightConnector1">
            <a:avLst/>
          </a:prstGeom>
          <a:noFill/>
          <a:ln w="12700" cap="flat">
            <a:solidFill>
              <a:srgbClr val="000000"/>
            </a:solidFill>
            <a:prstDash val="solid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Straight Arrow Connector 22"/>
          <p:cNvCxnSpPr>
            <a:stCxn id="19" idx="1"/>
          </p:cNvCxnSpPr>
          <p:nvPr/>
        </p:nvCxnSpPr>
        <p:spPr>
          <a:xfrm flipH="1" flipV="1">
            <a:off x="4350395" y="4173016"/>
            <a:ext cx="1045111" cy="889858"/>
          </a:xfrm>
          <a:prstGeom prst="straightConnector1">
            <a:avLst/>
          </a:prstGeom>
          <a:noFill/>
          <a:ln w="28575" cap="flat" cmpd="sng">
            <a:solidFill>
              <a:srgbClr val="15ACE4"/>
            </a:solidFill>
            <a:prstDash val="solid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Arrow Connector 25"/>
          <p:cNvCxnSpPr>
            <a:stCxn id="19" idx="1"/>
          </p:cNvCxnSpPr>
          <p:nvPr/>
        </p:nvCxnSpPr>
        <p:spPr>
          <a:xfrm flipH="1" flipV="1">
            <a:off x="4350394" y="4680847"/>
            <a:ext cx="1045112" cy="382027"/>
          </a:xfrm>
          <a:prstGeom prst="straightConnector1">
            <a:avLst/>
          </a:prstGeom>
          <a:noFill/>
          <a:ln w="28575" cap="flat" cmpd="sng">
            <a:solidFill>
              <a:srgbClr val="15ACE4"/>
            </a:solidFill>
            <a:prstDash val="solid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Arrow Connector 29"/>
          <p:cNvCxnSpPr>
            <a:stCxn id="3" idx="0"/>
          </p:cNvCxnSpPr>
          <p:nvPr/>
        </p:nvCxnSpPr>
        <p:spPr>
          <a:xfrm flipV="1">
            <a:off x="4501280" y="5062874"/>
            <a:ext cx="0" cy="380447"/>
          </a:xfrm>
          <a:prstGeom prst="straightConnector1">
            <a:avLst/>
          </a:prstGeom>
          <a:noFill/>
          <a:ln w="28575" cap="flat" cmpd="sng">
            <a:solidFill>
              <a:srgbClr val="EA2C64"/>
            </a:solidFill>
            <a:prstDash val="solid"/>
            <a:miter lim="400000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3" name="Slide Number Placeholder 16"/>
          <p:cNvSpPr>
            <a:spLocks noGrp="1"/>
          </p:cNvSpPr>
          <p:nvPr>
            <p:ph type="sldNum" sz="quarter" idx="10"/>
          </p:nvPr>
        </p:nvSpPr>
        <p:spPr>
          <a:xfrm>
            <a:off x="8793843" y="6544507"/>
            <a:ext cx="125385" cy="123111"/>
          </a:xfrm>
        </p:spPr>
        <p:txBody>
          <a:bodyPr/>
          <a:lstStyle/>
          <a:p>
            <a:fld id="{D742CFDC-C2F9-DA4E-86DF-3F4C398BB36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60401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Default Theme">
  <a:themeElements>
    <a:clrScheme name="DeskGen">
      <a:dk1>
        <a:srgbClr val="000000"/>
      </a:dk1>
      <a:lt1>
        <a:srgbClr val="1E1E1E"/>
      </a:lt1>
      <a:dk2>
        <a:srgbClr val="BDC3C7"/>
      </a:dk2>
      <a:lt2>
        <a:srgbClr val="ECF0F1"/>
      </a:lt2>
      <a:accent1>
        <a:srgbClr val="E7E7E7"/>
      </a:accent1>
      <a:accent2>
        <a:srgbClr val="F6F6F6"/>
      </a:accent2>
      <a:accent3>
        <a:srgbClr val="00ABD6"/>
      </a:accent3>
      <a:accent4>
        <a:srgbClr val="00BAE9"/>
      </a:accent4>
      <a:accent5>
        <a:srgbClr val="F5954F"/>
      </a:accent5>
      <a:accent6>
        <a:srgbClr val="1D8F4A"/>
      </a:accent6>
      <a:hlink>
        <a:srgbClr val="EA2C64"/>
      </a:hlink>
      <a:folHlink>
        <a:srgbClr val="FFFF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Droid Sans"/>
        <a:ea typeface="Droid Sans"/>
        <a:cs typeface="Droid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25400" dist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900" b="0" i="0" u="none" strike="noStrike" cap="none" spc="0" normalizeH="0" baseline="0">
            <a:ln>
              <a:noFill/>
            </a:ln>
            <a:solidFill>
              <a:srgbClr val="F6F6F6"/>
            </a:solidFill>
            <a:effectLst/>
            <a:uFillTx/>
            <a:latin typeface="+mn-lt"/>
            <a:ea typeface="+mn-ea"/>
            <a:cs typeface="+mn-cs"/>
            <a:sym typeface="Droid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12795</TotalTime>
  <Words>2252</Words>
  <Application>Microsoft Macintosh PowerPoint</Application>
  <PresentationFormat>On-screen Show (4:3)</PresentationFormat>
  <Paragraphs>630</Paragraphs>
  <Slides>39</Slides>
  <Notes>27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1" baseType="lpstr">
      <vt:lpstr>Default Theme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Desktop Genetics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CRISPR Machine Learning</dc:title>
  <dc:subject/>
  <dc:creator>Riley Doyle</dc:creator>
  <cp:keywords/>
  <dc:description/>
  <cp:lastModifiedBy>Riley Doyle</cp:lastModifiedBy>
  <cp:revision>554</cp:revision>
  <cp:lastPrinted>2015-11-04T11:37:46Z</cp:lastPrinted>
  <dcterms:created xsi:type="dcterms:W3CDTF">2013-07-03T18:43:51Z</dcterms:created>
  <dcterms:modified xsi:type="dcterms:W3CDTF">2016-05-24T08:09:48Z</dcterms:modified>
  <cp:category/>
</cp:coreProperties>
</file>

<file path=docProps/thumbnail.jpeg>
</file>